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03" r:id="rId2"/>
    <p:sldId id="274" r:id="rId3"/>
    <p:sldId id="3115" r:id="rId4"/>
    <p:sldId id="3111" r:id="rId5"/>
    <p:sldId id="3112" r:id="rId6"/>
    <p:sldId id="3113" r:id="rId7"/>
    <p:sldId id="3114" r:id="rId8"/>
    <p:sldId id="3117" r:id="rId9"/>
    <p:sldId id="3116" r:id="rId10"/>
    <p:sldId id="3118" r:id="rId11"/>
    <p:sldId id="3119" r:id="rId12"/>
    <p:sldId id="3131" r:id="rId13"/>
    <p:sldId id="3120" r:id="rId14"/>
    <p:sldId id="3121" r:id="rId15"/>
    <p:sldId id="3123" r:id="rId16"/>
    <p:sldId id="3124" r:id="rId17"/>
    <p:sldId id="3125" r:id="rId18"/>
    <p:sldId id="3142" r:id="rId19"/>
    <p:sldId id="3129" r:id="rId20"/>
    <p:sldId id="3122" r:id="rId21"/>
    <p:sldId id="3126" r:id="rId22"/>
    <p:sldId id="3128" r:id="rId23"/>
    <p:sldId id="3130" r:id="rId24"/>
    <p:sldId id="3127" r:id="rId25"/>
    <p:sldId id="3134" r:id="rId26"/>
    <p:sldId id="3133" r:id="rId27"/>
    <p:sldId id="3135" r:id="rId28"/>
    <p:sldId id="3136" r:id="rId29"/>
    <p:sldId id="3137" r:id="rId30"/>
    <p:sldId id="3138" r:id="rId31"/>
    <p:sldId id="3139" r:id="rId32"/>
    <p:sldId id="3140" r:id="rId33"/>
    <p:sldId id="3141"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chemeClr val="accent1">
                    <a:lumMod val="50000"/>
                  </a:schemeClr>
                </a:solidFill>
              </a:defRPr>
            </a:lvl1pPr>
          </a:lstStyle>
          <a:p>
            <a:r>
              <a:rPr lang="de-DE" dirty="0"/>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5" name="Fußzeilenplatzhalter 4"/>
          <p:cNvSpPr>
            <a:spLocks noGrp="1"/>
          </p:cNvSpPr>
          <p:nvPr>
            <p:ph type="ftr" sz="quarter" idx="11"/>
          </p:nvPr>
        </p:nvSpPr>
        <p:spPr/>
        <p:txBody>
          <a:bodyPr/>
          <a:lstStyle/>
          <a:p>
            <a:r>
              <a:rPr lang="de-DE" dirty="0" err="1"/>
              <a:t>Advanced</a:t>
            </a:r>
            <a:r>
              <a:rPr lang="de-DE" dirty="0"/>
              <a:t> </a:t>
            </a:r>
            <a:r>
              <a:rPr lang="de-DE" dirty="0" err="1"/>
              <a:t>Practical</a:t>
            </a:r>
            <a:r>
              <a:rPr lang="de-DE" dirty="0"/>
              <a:t> Course: Data Science</a:t>
            </a:r>
          </a:p>
        </p:txBody>
      </p:sp>
    </p:spTree>
    <p:extLst>
      <p:ext uri="{BB962C8B-B14F-4D97-AF65-F5344CB8AC3E}">
        <p14:creationId xmlns:p14="http://schemas.microsoft.com/office/powerpoint/2010/main" val="49352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09F598A-B0D2-435A-8683-0100206BDD80}" type="datetimeFigureOut">
              <a:rPr lang="de-DE" smtClean="0"/>
              <a:t>13.05.2021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241909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09F598A-B0D2-435A-8683-0100206BDD80}" type="datetimeFigureOut">
              <a:rPr lang="de-DE" smtClean="0"/>
              <a:t>13.05.2021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1698676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small Picture">
    <p:bg>
      <p:bgPr>
        <a:solidFill>
          <a:schemeClr val="tx1"/>
        </a:solidFill>
        <a:effectLst/>
      </p:bgPr>
    </p:bg>
    <p:spTree>
      <p:nvGrpSpPr>
        <p:cNvPr id="1" name=""/>
        <p:cNvGrpSpPr/>
        <p:nvPr/>
      </p:nvGrpSpPr>
      <p:grpSpPr>
        <a:xfrm>
          <a:off x="0" y="0"/>
          <a:ext cx="0" cy="0"/>
          <a:chOff x="0" y="0"/>
          <a:chExt cx="0" cy="0"/>
        </a:xfrm>
      </p:grpSpPr>
      <p:sp>
        <p:nvSpPr>
          <p:cNvPr id="36" name="Rechteck 35"/>
          <p:cNvSpPr/>
          <p:nvPr userDrawn="1"/>
        </p:nvSpPr>
        <p:spPr>
          <a:xfrm>
            <a:off x="239186" y="260350"/>
            <a:ext cx="11713633" cy="3649135"/>
          </a:xfrm>
          <a:prstGeom prst="rect">
            <a:avLst/>
          </a:prstGeom>
          <a:pattFill prst="wdUpDiag">
            <a:fgClr>
              <a:schemeClr val="accent5"/>
            </a:fgClr>
            <a:bgClr>
              <a:schemeClr val="accent6"/>
            </a:bgClr>
          </a:pattFill>
          <a:ln w="9525">
            <a:noFill/>
          </a:ln>
        </p:spPr>
        <p:style>
          <a:lnRef idx="1">
            <a:schemeClr val="accent1"/>
          </a:lnRef>
          <a:fillRef idx="0">
            <a:schemeClr val="accent1"/>
          </a:fillRef>
          <a:effectRef idx="0">
            <a:schemeClr val="accent1"/>
          </a:effectRef>
          <a:fontRef idx="minor">
            <a:schemeClr val="tx1"/>
          </a:fontRef>
        </p:style>
        <p:txBody>
          <a:bodyPr bIns="480000" rtlCol="0" anchor="b" anchorCtr="0"/>
          <a:lstStyle/>
          <a:p>
            <a:pPr algn="ctr"/>
            <a:r>
              <a:rPr lang="en-US" sz="2133" noProof="0" dirty="0" err="1">
                <a:solidFill>
                  <a:schemeClr val="bg1"/>
                </a:solidFill>
              </a:rPr>
              <a:t>Bitte</a:t>
            </a:r>
            <a:r>
              <a:rPr lang="en-US" sz="2133" baseline="0" noProof="0" dirty="0">
                <a:solidFill>
                  <a:schemeClr val="bg1"/>
                </a:solidFill>
              </a:rPr>
              <a:t> </a:t>
            </a:r>
            <a:r>
              <a:rPr lang="en-US" sz="2133" baseline="0" noProof="0" dirty="0" err="1">
                <a:solidFill>
                  <a:schemeClr val="bg1"/>
                </a:solidFill>
              </a:rPr>
              <a:t>decken</a:t>
            </a:r>
            <a:r>
              <a:rPr lang="en-US" sz="2133" baseline="0" noProof="0" dirty="0">
                <a:solidFill>
                  <a:schemeClr val="bg1"/>
                </a:solidFill>
              </a:rPr>
              <a:t> </a:t>
            </a:r>
            <a:r>
              <a:rPr lang="en-US" sz="2133" baseline="0" noProof="0" dirty="0" err="1">
                <a:solidFill>
                  <a:schemeClr val="bg1"/>
                </a:solidFill>
              </a:rPr>
              <a:t>Sie</a:t>
            </a:r>
            <a:r>
              <a:rPr lang="en-US" sz="2133" baseline="0" noProof="0" dirty="0">
                <a:solidFill>
                  <a:schemeClr val="bg1"/>
                </a:solidFill>
              </a:rPr>
              <a:t> die </a:t>
            </a:r>
            <a:r>
              <a:rPr lang="en-US" sz="2133" baseline="0" noProof="0" dirty="0" err="1">
                <a:solidFill>
                  <a:schemeClr val="bg1"/>
                </a:solidFill>
              </a:rPr>
              <a:t>schraffierte</a:t>
            </a:r>
            <a:r>
              <a:rPr lang="en-US" sz="2133" baseline="0" noProof="0" dirty="0">
                <a:solidFill>
                  <a:schemeClr val="bg1"/>
                </a:solidFill>
              </a:rPr>
              <a:t> </a:t>
            </a:r>
            <a:r>
              <a:rPr lang="en-US" sz="2133" baseline="0" noProof="0" dirty="0" err="1">
                <a:solidFill>
                  <a:schemeClr val="bg1"/>
                </a:solidFill>
              </a:rPr>
              <a:t>Fläche</a:t>
            </a:r>
            <a:r>
              <a:rPr lang="en-US" sz="2133" baseline="0" noProof="0" dirty="0">
                <a:solidFill>
                  <a:schemeClr val="bg1"/>
                </a:solidFill>
              </a:rPr>
              <a:t> </a:t>
            </a:r>
            <a:r>
              <a:rPr lang="en-US" sz="2133" baseline="0" noProof="0" dirty="0" err="1">
                <a:solidFill>
                  <a:schemeClr val="bg1"/>
                </a:solidFill>
              </a:rPr>
              <a:t>mit</a:t>
            </a:r>
            <a:r>
              <a:rPr lang="en-US" sz="2133" baseline="0" noProof="0" dirty="0">
                <a:solidFill>
                  <a:schemeClr val="bg1"/>
                </a:solidFill>
              </a:rPr>
              <a:t> </a:t>
            </a:r>
            <a:r>
              <a:rPr lang="en-US" sz="2133" baseline="0" noProof="0" dirty="0" err="1">
                <a:solidFill>
                  <a:schemeClr val="bg1"/>
                </a:solidFill>
              </a:rPr>
              <a:t>einem</a:t>
            </a:r>
            <a:r>
              <a:rPr lang="en-US" sz="2133" baseline="0" noProof="0" dirty="0">
                <a:solidFill>
                  <a:schemeClr val="bg1"/>
                </a:solidFill>
              </a:rPr>
              <a:t> </a:t>
            </a:r>
            <a:r>
              <a:rPr lang="en-US" sz="2133" baseline="0" noProof="0" dirty="0" err="1">
                <a:solidFill>
                  <a:schemeClr val="bg1"/>
                </a:solidFill>
              </a:rPr>
              <a:t>Bild</a:t>
            </a:r>
            <a:r>
              <a:rPr lang="en-US" sz="2133" baseline="0" noProof="0" dirty="0">
                <a:solidFill>
                  <a:schemeClr val="bg1"/>
                </a:solidFill>
              </a:rPr>
              <a:t> ab</a:t>
            </a:r>
            <a:r>
              <a:rPr lang="en-US" sz="2133" noProof="0" dirty="0">
                <a:solidFill>
                  <a:schemeClr val="bg1"/>
                </a:solidFill>
              </a:rPr>
              <a:t>.</a:t>
            </a:r>
          </a:p>
          <a:p>
            <a:pPr algn="ctr"/>
            <a:r>
              <a:rPr lang="en-US" sz="2133" noProof="0" dirty="0">
                <a:solidFill>
                  <a:schemeClr val="bg1"/>
                </a:solidFill>
              </a:rPr>
              <a:t>Please cover</a:t>
            </a:r>
            <a:r>
              <a:rPr lang="en-US" sz="2133" baseline="0" noProof="0" dirty="0">
                <a:solidFill>
                  <a:schemeClr val="bg1"/>
                </a:solidFill>
              </a:rPr>
              <a:t> the shaded area with a picture</a:t>
            </a:r>
            <a:r>
              <a:rPr lang="en-US" sz="2133" noProof="0" dirty="0">
                <a:solidFill>
                  <a:schemeClr val="bg1"/>
                </a:solidFill>
              </a:rPr>
              <a:t>.</a:t>
            </a:r>
          </a:p>
          <a:p>
            <a:pPr algn="ctr"/>
            <a:r>
              <a:rPr lang="en-US" sz="2133" noProof="0" dirty="0">
                <a:solidFill>
                  <a:schemeClr val="bg1"/>
                </a:solidFill>
              </a:rPr>
              <a:t>(24,4 x 7,6 cm)</a:t>
            </a:r>
          </a:p>
        </p:txBody>
      </p:sp>
      <p:sp>
        <p:nvSpPr>
          <p:cNvPr id="2" name="Titel 1"/>
          <p:cNvSpPr>
            <a:spLocks noGrp="1"/>
          </p:cNvSpPr>
          <p:nvPr>
            <p:ph type="ctrTitle"/>
          </p:nvPr>
        </p:nvSpPr>
        <p:spPr>
          <a:xfrm>
            <a:off x="671398" y="4149080"/>
            <a:ext cx="10896188" cy="556800"/>
          </a:xfrm>
        </p:spPr>
        <p:txBody>
          <a:bodyPr tIns="0" rIns="0" bIns="0" anchor="t" anchorCtr="0">
            <a:noAutofit/>
          </a:bodyPr>
          <a:lstStyle>
            <a:lvl1pPr algn="l">
              <a:defRPr sz="3200">
                <a:solidFill>
                  <a:schemeClr val="accent1"/>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Untertitel 2"/>
          <p:cNvSpPr>
            <a:spLocks noGrp="1"/>
          </p:cNvSpPr>
          <p:nvPr>
            <p:ph type="subTitle" idx="1"/>
          </p:nvPr>
        </p:nvSpPr>
        <p:spPr>
          <a:xfrm>
            <a:off x="671397" y="4609880"/>
            <a:ext cx="10896187" cy="1123376"/>
          </a:xfrm>
        </p:spPr>
        <p:txBody>
          <a:bodyPr tIns="0" rIns="0" bIns="0" anchor="t" anchorCtr="0">
            <a:noAutofit/>
          </a:bodyPr>
          <a:lstStyle>
            <a:lvl1pPr marL="0" indent="0" algn="l">
              <a:spcAft>
                <a:spcPts val="0"/>
              </a:spcAft>
              <a:buNone/>
              <a:defRPr sz="320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10" name="Textplatzhalter 9"/>
          <p:cNvSpPr>
            <a:spLocks noGrp="1"/>
          </p:cNvSpPr>
          <p:nvPr>
            <p:ph type="body" sz="quarter" idx="10" hasCustomPrompt="1"/>
          </p:nvPr>
        </p:nvSpPr>
        <p:spPr>
          <a:xfrm>
            <a:off x="671397" y="5733256"/>
            <a:ext cx="3504787" cy="489600"/>
          </a:xfrm>
        </p:spPr>
        <p:txBody>
          <a:bodyPr tIns="0" bIns="0" anchor="b" anchorCtr="0">
            <a:normAutofit/>
          </a:bodyPr>
          <a:lstStyle>
            <a:lvl1pPr marL="0" indent="0">
              <a:spcAft>
                <a:spcPts val="0"/>
              </a:spcAft>
              <a:buNone/>
              <a:defRPr sz="1200" b="0">
                <a:solidFill>
                  <a:schemeClr val="bg1"/>
                </a:solidFill>
              </a:defRPr>
            </a:lvl1pPr>
          </a:lstStyle>
          <a:p>
            <a:pPr lvl="0"/>
            <a:r>
              <a:rPr lang="en-US" noProof="0" dirty="0"/>
              <a:t>URL</a:t>
            </a:r>
          </a:p>
          <a:p>
            <a:pPr lvl="0"/>
            <a:endParaRPr lang="en-US" noProof="0" dirty="0"/>
          </a:p>
        </p:txBody>
      </p:sp>
      <p:grpSp>
        <p:nvGrpSpPr>
          <p:cNvPr id="4" name="Gruppieren 15"/>
          <p:cNvGrpSpPr/>
          <p:nvPr userDrawn="1"/>
        </p:nvGrpSpPr>
        <p:grpSpPr>
          <a:xfrm>
            <a:off x="0" y="1"/>
            <a:ext cx="12192000" cy="6858001"/>
            <a:chOff x="0" y="0"/>
            <a:chExt cx="9144000" cy="6858001"/>
          </a:xfrm>
        </p:grpSpPr>
        <p:sp>
          <p:nvSpPr>
            <p:cNvPr id="16" name="Rechteck 15"/>
            <p:cNvSpPr/>
            <p:nvPr userDrawn="1"/>
          </p:nvSpPr>
          <p:spPr>
            <a:xfrm>
              <a:off x="0" y="0"/>
              <a:ext cx="9144000" cy="260351"/>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noProof="0">
                <a:solidFill>
                  <a:schemeClr val="bg2">
                    <a:lumMod val="10000"/>
                  </a:schemeClr>
                </a:solidFill>
              </a:endParaRPr>
            </a:p>
          </p:txBody>
        </p:sp>
        <p:sp>
          <p:nvSpPr>
            <p:cNvPr id="17" name="Rechteck 16"/>
            <p:cNvSpPr/>
            <p:nvPr userDrawn="1"/>
          </p:nvSpPr>
          <p:spPr>
            <a:xfrm>
              <a:off x="0" y="6597652"/>
              <a:ext cx="9144000" cy="26034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noProof="0">
                <a:solidFill>
                  <a:schemeClr val="bg2">
                    <a:lumMod val="10000"/>
                  </a:schemeClr>
                </a:solidFill>
              </a:endParaRPr>
            </a:p>
          </p:txBody>
        </p:sp>
        <p:sp>
          <p:nvSpPr>
            <p:cNvPr id="18" name="Rechteck 17"/>
            <p:cNvSpPr/>
            <p:nvPr userDrawn="1"/>
          </p:nvSpPr>
          <p:spPr>
            <a:xfrm>
              <a:off x="0" y="0"/>
              <a:ext cx="179388"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noProof="0">
                <a:solidFill>
                  <a:schemeClr val="bg2">
                    <a:lumMod val="10000"/>
                  </a:schemeClr>
                </a:solidFill>
              </a:endParaRPr>
            </a:p>
          </p:txBody>
        </p:sp>
        <p:sp>
          <p:nvSpPr>
            <p:cNvPr id="19" name="Rechteck 18"/>
            <p:cNvSpPr/>
            <p:nvPr userDrawn="1"/>
          </p:nvSpPr>
          <p:spPr>
            <a:xfrm>
              <a:off x="8964612" y="0"/>
              <a:ext cx="179387" cy="6857999"/>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33" noProof="0">
                <a:solidFill>
                  <a:schemeClr val="bg2">
                    <a:lumMod val="10000"/>
                  </a:schemeClr>
                </a:solidFill>
              </a:endParaRPr>
            </a:p>
          </p:txBody>
        </p:sp>
      </p:grpSp>
      <p:sp>
        <p:nvSpPr>
          <p:cNvPr id="30" name="Textplatzhalter 29"/>
          <p:cNvSpPr>
            <a:spLocks noGrp="1"/>
          </p:cNvSpPr>
          <p:nvPr>
            <p:ph type="body" sz="quarter" idx="12" hasCustomPrompt="1"/>
          </p:nvPr>
        </p:nvSpPr>
        <p:spPr>
          <a:xfrm>
            <a:off x="670986" y="0"/>
            <a:ext cx="3408791" cy="1747200"/>
          </a:xfrm>
          <a:blipFill>
            <a:blip r:embed="rId2"/>
            <a:stretch>
              <a:fillRect/>
            </a:stretch>
          </a:blipFill>
        </p:spPr>
        <p:txBody>
          <a:bodyPr>
            <a:normAutofit/>
          </a:bodyPr>
          <a:lstStyle>
            <a:lvl1pPr marL="0" indent="0" algn="ctr">
              <a:spcAft>
                <a:spcPts val="0"/>
              </a:spcAft>
              <a:buNone/>
              <a:defRPr sz="1067"/>
            </a:lvl1pPr>
          </a:lstStyle>
          <a:p>
            <a:pPr lvl="0"/>
            <a:r>
              <a:rPr lang="en-US" noProof="0"/>
              <a:t>Das Quality Seal hat im Vordergrund zu stehen.</a:t>
            </a:r>
            <a:br>
              <a:rPr lang="en-US" noProof="0"/>
            </a:br>
            <a:r>
              <a:rPr lang="en-US" noProof="0"/>
              <a:t>Bitte ändern Sie nicht die Größe oder Position.</a:t>
            </a:r>
            <a:br>
              <a:rPr lang="en-US" noProof="0"/>
            </a:br>
            <a:r>
              <a:rPr lang="en-US" noProof="0"/>
              <a:t>The Quality Seal has to stay on top. </a:t>
            </a:r>
            <a:br>
              <a:rPr lang="en-US" noProof="0"/>
            </a:br>
            <a:r>
              <a:rPr lang="en-US" noProof="0"/>
              <a:t>Please do not change size or position.</a:t>
            </a:r>
          </a:p>
          <a:p>
            <a:pPr lvl="0"/>
            <a:endParaRPr lang="en-US" noProof="0"/>
          </a:p>
        </p:txBody>
      </p:sp>
      <p:sp>
        <p:nvSpPr>
          <p:cNvPr id="31" name="Rechteck 30"/>
          <p:cNvSpPr/>
          <p:nvPr userDrawn="1"/>
        </p:nvSpPr>
        <p:spPr>
          <a:xfrm>
            <a:off x="671397" y="-567405"/>
            <a:ext cx="11520603" cy="480000"/>
          </a:xfrm>
          <a:prstGeom prst="rect">
            <a:avLst/>
          </a:prstGeom>
          <a:solidFill>
            <a:schemeClr val="bg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lIns="96000" tIns="62400" rIns="96000" bIns="62400" rtlCol="0" anchor="t" anchorCtr="0"/>
          <a:lstStyle/>
          <a:p>
            <a:r>
              <a:rPr lang="en-US" sz="1200" noProof="0" dirty="0" err="1">
                <a:solidFill>
                  <a:schemeClr val="tx1"/>
                </a:solidFill>
              </a:rPr>
              <a:t>Wenn</a:t>
            </a:r>
            <a:r>
              <a:rPr lang="en-US" sz="1200" noProof="0" dirty="0">
                <a:solidFill>
                  <a:schemeClr val="tx1"/>
                </a:solidFill>
              </a:rPr>
              <a:t> </a:t>
            </a:r>
            <a:r>
              <a:rPr lang="en-US" sz="1200" noProof="0" dirty="0" err="1">
                <a:solidFill>
                  <a:schemeClr val="tx1"/>
                </a:solidFill>
              </a:rPr>
              <a:t>Sie</a:t>
            </a:r>
            <a:r>
              <a:rPr lang="en-US" sz="1200" noProof="0" dirty="0">
                <a:solidFill>
                  <a:schemeClr val="tx1"/>
                </a:solidFill>
              </a:rPr>
              <a:t> </a:t>
            </a:r>
            <a:r>
              <a:rPr lang="en-US" sz="1200" noProof="0" dirty="0" err="1">
                <a:solidFill>
                  <a:schemeClr val="tx1"/>
                </a:solidFill>
              </a:rPr>
              <a:t>ein</a:t>
            </a:r>
            <a:r>
              <a:rPr lang="en-US" sz="1200" noProof="0" dirty="0">
                <a:solidFill>
                  <a:schemeClr val="tx1"/>
                </a:solidFill>
              </a:rPr>
              <a:t> </a:t>
            </a:r>
            <a:r>
              <a:rPr lang="en-US" sz="1200" noProof="0" dirty="0" err="1">
                <a:solidFill>
                  <a:schemeClr val="tx1"/>
                </a:solidFill>
              </a:rPr>
              <a:t>neues</a:t>
            </a:r>
            <a:r>
              <a:rPr lang="en-US" sz="1200" noProof="0" dirty="0">
                <a:solidFill>
                  <a:schemeClr val="tx1"/>
                </a:solidFill>
              </a:rPr>
              <a:t> </a:t>
            </a:r>
            <a:r>
              <a:rPr lang="en-US" sz="1200" noProof="0" dirty="0" err="1">
                <a:solidFill>
                  <a:schemeClr val="tx1"/>
                </a:solidFill>
              </a:rPr>
              <a:t>Bild</a:t>
            </a:r>
            <a:r>
              <a:rPr lang="en-US" sz="1200" noProof="0" dirty="0">
                <a:solidFill>
                  <a:schemeClr val="tx1"/>
                </a:solidFill>
              </a:rPr>
              <a:t> </a:t>
            </a:r>
            <a:r>
              <a:rPr lang="en-US" sz="1200" noProof="0" dirty="0" err="1">
                <a:solidFill>
                  <a:schemeClr val="tx1"/>
                </a:solidFill>
              </a:rPr>
              <a:t>einfügen</a:t>
            </a:r>
            <a:r>
              <a:rPr lang="en-US" sz="1200" noProof="0" dirty="0">
                <a:solidFill>
                  <a:schemeClr val="tx1"/>
                </a:solidFill>
              </a:rPr>
              <a:t>: </a:t>
            </a:r>
            <a:r>
              <a:rPr lang="en-US" sz="1200" noProof="0" dirty="0" err="1">
                <a:solidFill>
                  <a:schemeClr val="tx1"/>
                </a:solidFill>
              </a:rPr>
              <a:t>Klicken</a:t>
            </a:r>
            <a:r>
              <a:rPr lang="en-US" sz="1200" noProof="0" dirty="0">
                <a:solidFill>
                  <a:schemeClr val="tx1"/>
                </a:solidFill>
              </a:rPr>
              <a:t> </a:t>
            </a:r>
            <a:r>
              <a:rPr lang="en-US" sz="1200" noProof="0" dirty="0" err="1">
                <a:solidFill>
                  <a:schemeClr val="tx1"/>
                </a:solidFill>
              </a:rPr>
              <a:t>Sie</a:t>
            </a:r>
            <a:r>
              <a:rPr lang="en-US" sz="1200" noProof="0" dirty="0">
                <a:solidFill>
                  <a:schemeClr val="tx1"/>
                </a:solidFill>
              </a:rPr>
              <a:t> </a:t>
            </a:r>
            <a:r>
              <a:rPr lang="en-US" sz="1200" noProof="0" dirty="0" err="1">
                <a:solidFill>
                  <a:schemeClr val="tx1"/>
                </a:solidFill>
              </a:rPr>
              <a:t>mit</a:t>
            </a:r>
            <a:r>
              <a:rPr lang="en-US" sz="1200" noProof="0" dirty="0">
                <a:solidFill>
                  <a:schemeClr val="tx1"/>
                </a:solidFill>
              </a:rPr>
              <a:t> </a:t>
            </a:r>
            <a:r>
              <a:rPr lang="en-US" sz="1200" noProof="0" dirty="0" err="1">
                <a:solidFill>
                  <a:schemeClr val="tx1"/>
                </a:solidFill>
              </a:rPr>
              <a:t>der</a:t>
            </a:r>
            <a:r>
              <a:rPr lang="en-US" sz="1200" noProof="0" dirty="0">
                <a:solidFill>
                  <a:schemeClr val="tx1"/>
                </a:solidFill>
              </a:rPr>
              <a:t> </a:t>
            </a:r>
            <a:r>
              <a:rPr lang="en-US" sz="1200" noProof="0" dirty="0" err="1">
                <a:solidFill>
                  <a:schemeClr val="tx1"/>
                </a:solidFill>
              </a:rPr>
              <a:t>rechten</a:t>
            </a:r>
            <a:r>
              <a:rPr lang="en-US" sz="1200" noProof="0" dirty="0">
                <a:solidFill>
                  <a:schemeClr val="tx1"/>
                </a:solidFill>
              </a:rPr>
              <a:t> </a:t>
            </a:r>
            <a:r>
              <a:rPr lang="en-US" sz="1200" noProof="0" dirty="0" err="1">
                <a:solidFill>
                  <a:schemeClr val="tx1"/>
                </a:solidFill>
              </a:rPr>
              <a:t>Maustaste</a:t>
            </a:r>
            <a:r>
              <a:rPr lang="en-US" sz="1200" noProof="0" dirty="0">
                <a:solidFill>
                  <a:schemeClr val="tx1"/>
                </a:solidFill>
              </a:rPr>
              <a:t> auf das </a:t>
            </a:r>
            <a:r>
              <a:rPr lang="en-US" sz="1200" noProof="0" dirty="0" err="1">
                <a:solidFill>
                  <a:schemeClr val="tx1"/>
                </a:solidFill>
              </a:rPr>
              <a:t>Bild</a:t>
            </a:r>
            <a:r>
              <a:rPr lang="en-US" sz="1200" noProof="0" dirty="0">
                <a:solidFill>
                  <a:schemeClr val="tx1"/>
                </a:solidFill>
              </a:rPr>
              <a:t> und </a:t>
            </a:r>
            <a:r>
              <a:rPr lang="en-US" sz="1200" noProof="0" dirty="0" err="1">
                <a:solidFill>
                  <a:schemeClr val="tx1"/>
                </a:solidFill>
              </a:rPr>
              <a:t>wählen</a:t>
            </a:r>
            <a:r>
              <a:rPr lang="en-US" sz="1200" noProof="0" dirty="0">
                <a:solidFill>
                  <a:schemeClr val="tx1"/>
                </a:solidFill>
              </a:rPr>
              <a:t> „In den </a:t>
            </a:r>
            <a:r>
              <a:rPr lang="en-US" sz="1200" noProof="0" dirty="0" err="1">
                <a:solidFill>
                  <a:schemeClr val="tx1"/>
                </a:solidFill>
              </a:rPr>
              <a:t>Hintergrund</a:t>
            </a:r>
            <a:r>
              <a:rPr lang="en-US" sz="1200" noProof="0" dirty="0">
                <a:solidFill>
                  <a:schemeClr val="tx1"/>
                </a:solidFill>
              </a:rPr>
              <a:t>“, um das </a:t>
            </a:r>
            <a:r>
              <a:rPr lang="en-US" sz="1200" noProof="0" dirty="0" err="1">
                <a:solidFill>
                  <a:schemeClr val="tx1"/>
                </a:solidFill>
              </a:rPr>
              <a:t>Bild</a:t>
            </a:r>
            <a:r>
              <a:rPr lang="en-US" sz="1200" noProof="0" dirty="0">
                <a:solidFill>
                  <a:schemeClr val="tx1"/>
                </a:solidFill>
              </a:rPr>
              <a:t> hinter das Quality Seal </a:t>
            </a:r>
            <a:r>
              <a:rPr lang="en-US" sz="1200" noProof="0" dirty="0" err="1">
                <a:solidFill>
                  <a:schemeClr val="tx1"/>
                </a:solidFill>
              </a:rPr>
              <a:t>zu</a:t>
            </a:r>
            <a:r>
              <a:rPr lang="en-US" sz="1200" noProof="0" dirty="0">
                <a:solidFill>
                  <a:schemeClr val="tx1"/>
                </a:solidFill>
              </a:rPr>
              <a:t> </a:t>
            </a:r>
            <a:r>
              <a:rPr lang="en-US" sz="1200" noProof="0" dirty="0" err="1">
                <a:solidFill>
                  <a:schemeClr val="tx1"/>
                </a:solidFill>
              </a:rPr>
              <a:t>bringen</a:t>
            </a:r>
            <a:r>
              <a:rPr lang="en-US" sz="1200" noProof="0" dirty="0">
                <a:solidFill>
                  <a:schemeClr val="tx1"/>
                </a:solidFill>
              </a:rPr>
              <a:t>.</a:t>
            </a:r>
          </a:p>
          <a:p>
            <a:r>
              <a:rPr lang="en-US" sz="1200" noProof="0" dirty="0">
                <a:solidFill>
                  <a:schemeClr val="tx1"/>
                </a:solidFill>
              </a:rPr>
              <a:t>If you insert a new picture: Right click on the picture and select “Send to the back” to position it behind the Quality Seal.</a:t>
            </a:r>
          </a:p>
        </p:txBody>
      </p:sp>
      <p:cxnSp>
        <p:nvCxnSpPr>
          <p:cNvPr id="32" name="Gerade Verbindung 31"/>
          <p:cNvCxnSpPr/>
          <p:nvPr userDrawn="1"/>
        </p:nvCxnSpPr>
        <p:spPr>
          <a:xfrm>
            <a:off x="671397" y="-171400"/>
            <a:ext cx="0" cy="13384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a:off x="4079776" y="-171400"/>
            <a:ext cx="0" cy="13384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a:xfrm rot="5400000">
            <a:off x="-137909" y="1657974"/>
            <a:ext cx="0" cy="178453"/>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5400000">
            <a:off x="-151477" y="-89227"/>
            <a:ext cx="0" cy="178453"/>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Grafik 5" descr="Ein Bild, das Zeichnung enthält.&#10;&#10;Automatisch generierte Beschreibung">
            <a:extLst>
              <a:ext uri="{FF2B5EF4-FFF2-40B4-BE49-F238E27FC236}">
                <a16:creationId xmlns:a16="http://schemas.microsoft.com/office/drawing/2014/main" id="{BC267BD7-4E1E-4D68-8E8C-D6A9ECBC323F}"/>
              </a:ext>
            </a:extLst>
          </p:cNvPr>
          <p:cNvPicPr>
            <a:picLocks noChangeAspect="1"/>
          </p:cNvPicPr>
          <p:nvPr userDrawn="1"/>
        </p:nvPicPr>
        <p:blipFill>
          <a:blip r:embed="rId3"/>
          <a:stretch>
            <a:fillRect/>
          </a:stretch>
        </p:blipFill>
        <p:spPr>
          <a:xfrm>
            <a:off x="10320470" y="5521542"/>
            <a:ext cx="1382677" cy="913028"/>
          </a:xfrm>
          <a:prstGeom prst="rect">
            <a:avLst/>
          </a:prstGeom>
        </p:spPr>
      </p:pic>
    </p:spTree>
    <p:extLst>
      <p:ext uri="{BB962C8B-B14F-4D97-AF65-F5344CB8AC3E}">
        <p14:creationId xmlns:p14="http://schemas.microsoft.com/office/powerpoint/2010/main" val="32267153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1"/>
            <a:ext cx="12192000" cy="1007153"/>
          </a:xfrm>
        </p:spPr>
        <p:txBody>
          <a:bodyPr>
            <a:normAutofit/>
          </a:bodyPr>
          <a:lstStyle>
            <a:lvl1pPr algn="ctr">
              <a:defRPr sz="3000" b="1">
                <a:solidFill>
                  <a:srgbClr val="FFC000"/>
                </a:solidFill>
                <a:latin typeface="Arial" panose="020B0604020202020204" pitchFamily="34" charset="0"/>
                <a:cs typeface="Arial" panose="020B0604020202020204" pitchFamily="34" charset="0"/>
              </a:defRPr>
            </a:lvl1pPr>
          </a:lstStyle>
          <a:p>
            <a:r>
              <a:rPr lang="de-DE" dirty="0"/>
              <a:t>Titelmasterformat durch Klicken bearbeiten</a:t>
            </a:r>
          </a:p>
        </p:txBody>
      </p:sp>
      <p:sp>
        <p:nvSpPr>
          <p:cNvPr id="3" name="Inhaltsplatzhalter 2"/>
          <p:cNvSpPr>
            <a:spLocks noGrp="1"/>
          </p:cNvSpPr>
          <p:nvPr>
            <p:ph idx="1"/>
          </p:nvPr>
        </p:nvSpPr>
        <p:spPr>
          <a:xfrm>
            <a:off x="661307" y="1110343"/>
            <a:ext cx="10891157" cy="5067302"/>
          </a:xfrm>
        </p:spPr>
        <p:txBody>
          <a:bodyPr/>
          <a:lstStyle>
            <a:lvl1pPr marL="228600" indent="-228600">
              <a:buClr>
                <a:srgbClr val="FFC000"/>
              </a:buClr>
              <a:buFont typeface="Wingdings" panose="05000000000000000000" pitchFamily="2" charset="2"/>
              <a:buChar char="§"/>
              <a:defRPr>
                <a:solidFill>
                  <a:schemeClr val="tx1"/>
                </a:solidFill>
                <a:latin typeface="Calibri" panose="020F0502020204030204" pitchFamily="34" charset="0"/>
                <a:ea typeface="BatangChe" panose="02030609000101010101" pitchFamily="49" charset="-127"/>
              </a:defRPr>
            </a:lvl1pPr>
            <a:lvl2pPr marL="685800" indent="-228600">
              <a:buClr>
                <a:srgbClr val="FFC000"/>
              </a:buClr>
              <a:buFont typeface="Wingdings" panose="05000000000000000000" pitchFamily="2" charset="2"/>
              <a:buChar char="§"/>
              <a:defRPr>
                <a:solidFill>
                  <a:schemeClr val="tx1"/>
                </a:solidFill>
                <a:latin typeface="Calibri" panose="020F0502020204030204" pitchFamily="34" charset="0"/>
                <a:ea typeface="BatangChe" panose="02030609000101010101" pitchFamily="49" charset="-127"/>
              </a:defRPr>
            </a:lvl2pPr>
            <a:lvl3pPr marL="1143000" indent="-228600">
              <a:buClr>
                <a:srgbClr val="FFC000"/>
              </a:buClr>
              <a:buFont typeface="Wingdings" panose="05000000000000000000" pitchFamily="2" charset="2"/>
              <a:buChar char="§"/>
              <a:defRPr>
                <a:solidFill>
                  <a:schemeClr val="tx1"/>
                </a:solidFill>
                <a:latin typeface="Calibri" panose="020F0502020204030204" pitchFamily="34" charset="0"/>
                <a:ea typeface="BatangChe" panose="02030609000101010101" pitchFamily="49" charset="-127"/>
              </a:defRPr>
            </a:lvl3pPr>
            <a:lvl4pPr marL="1600200" indent="-228600">
              <a:buClr>
                <a:srgbClr val="FFC000"/>
              </a:buClr>
              <a:buFont typeface="Wingdings" panose="05000000000000000000" pitchFamily="2" charset="2"/>
              <a:buChar char="§"/>
              <a:defRPr>
                <a:solidFill>
                  <a:schemeClr val="tx1"/>
                </a:solidFill>
                <a:latin typeface="Calibri" panose="020F0502020204030204" pitchFamily="34" charset="0"/>
                <a:ea typeface="BatangChe" panose="02030609000101010101" pitchFamily="49" charset="-127"/>
              </a:defRPr>
            </a:lvl4pPr>
            <a:lvl5pPr marL="2057400" indent="-228600">
              <a:buClr>
                <a:srgbClr val="FFC000"/>
              </a:buClr>
              <a:buFont typeface="Wingdings" panose="05000000000000000000" pitchFamily="2" charset="2"/>
              <a:buChar char="§"/>
              <a:defRPr>
                <a:solidFill>
                  <a:schemeClr val="tx1"/>
                </a:solidFill>
                <a:latin typeface="Calibri" panose="020F0502020204030204" pitchFamily="34" charset="0"/>
                <a:ea typeface="BatangChe" panose="02030609000101010101" pitchFamily="49" charset="-127"/>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12"/>
          </p:nvPr>
        </p:nvSpPr>
        <p:spPr/>
        <p:txBody>
          <a:bodyPr/>
          <a:lstStyle>
            <a:lvl1pPr>
              <a:defRPr b="1">
                <a:solidFill>
                  <a:schemeClr val="tx1"/>
                </a:solidFill>
              </a:defRPr>
            </a:lvl1pPr>
          </a:lstStyle>
          <a:p>
            <a:fld id="{56C56D92-102F-4DD6-9FCF-723F339CC03D}" type="slidenum">
              <a:rPr lang="de-DE" smtClean="0"/>
              <a:pPr/>
              <a:t>‹#›</a:t>
            </a:fld>
            <a:endParaRPr lang="de-DE" dirty="0"/>
          </a:p>
        </p:txBody>
      </p:sp>
      <p:cxnSp>
        <p:nvCxnSpPr>
          <p:cNvPr id="10" name="Gerader Verbinder 9"/>
          <p:cNvCxnSpPr/>
          <p:nvPr userDrawn="1"/>
        </p:nvCxnSpPr>
        <p:spPr>
          <a:xfrm flipH="1">
            <a:off x="-68034" y="1007153"/>
            <a:ext cx="12368893"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2AC4835D-4FD1-46E8-88E8-8F9BE60F84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40" y="5966458"/>
            <a:ext cx="2563373" cy="891542"/>
          </a:xfrm>
          <a:prstGeom prst="rect">
            <a:avLst/>
          </a:prstGeom>
        </p:spPr>
      </p:pic>
      <p:pic>
        <p:nvPicPr>
          <p:cNvPr id="11" name="Grafik 10">
            <a:extLst>
              <a:ext uri="{FF2B5EF4-FFF2-40B4-BE49-F238E27FC236}">
                <a16:creationId xmlns:a16="http://schemas.microsoft.com/office/drawing/2014/main" id="{F3DB7178-4020-42A9-809E-9C573FE50C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1913" y="5999895"/>
            <a:ext cx="1141872" cy="712909"/>
          </a:xfrm>
          <a:prstGeom prst="rect">
            <a:avLst/>
          </a:prstGeom>
        </p:spPr>
      </p:pic>
    </p:spTree>
    <p:extLst>
      <p:ext uri="{BB962C8B-B14F-4D97-AF65-F5344CB8AC3E}">
        <p14:creationId xmlns:p14="http://schemas.microsoft.com/office/powerpoint/2010/main" val="35464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009F598A-B0D2-435A-8683-0100206BDD80}" type="datetimeFigureOut">
              <a:rPr lang="de-DE" smtClean="0"/>
              <a:t>13.05.2021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1129935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009F598A-B0D2-435A-8683-0100206BDD80}" type="datetimeFigureOut">
              <a:rPr lang="de-DE" smtClean="0"/>
              <a:t>13.05.2021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83688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009F598A-B0D2-435A-8683-0100206BDD80}" type="datetimeFigureOut">
              <a:rPr lang="de-DE" smtClean="0"/>
              <a:t>13.05.2021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1262694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009F598A-B0D2-435A-8683-0100206BDD80}" type="datetimeFigureOut">
              <a:rPr lang="de-DE" smtClean="0"/>
              <a:t>13.05.2021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383951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09F598A-B0D2-435A-8683-0100206BDD80}" type="datetimeFigureOut">
              <a:rPr lang="de-DE" smtClean="0"/>
              <a:t>13.05.2021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1502029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009F598A-B0D2-435A-8683-0100206BDD80}" type="datetimeFigureOut">
              <a:rPr lang="de-DE" smtClean="0"/>
              <a:t>13.05.2021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11945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009F598A-B0D2-435A-8683-0100206BDD80}" type="datetimeFigureOut">
              <a:rPr lang="de-DE" smtClean="0"/>
              <a:t>13.05.2021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6C56D92-102F-4DD6-9FCF-723F339CC03D}" type="slidenum">
              <a:rPr lang="de-DE" smtClean="0"/>
              <a:t>‹#›</a:t>
            </a:fld>
            <a:endParaRPr lang="de-DE"/>
          </a:p>
        </p:txBody>
      </p:sp>
    </p:spTree>
    <p:extLst>
      <p:ext uri="{BB962C8B-B14F-4D97-AF65-F5344CB8AC3E}">
        <p14:creationId xmlns:p14="http://schemas.microsoft.com/office/powerpoint/2010/main" val="399705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F598A-B0D2-435A-8683-0100206BDD80}" type="datetimeFigureOut">
              <a:rPr lang="de-DE" smtClean="0"/>
              <a:t>13.05.2021</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6D92-102F-4DD6-9FCF-723F339CC03D}" type="slidenum">
              <a:rPr lang="de-DE" smtClean="0"/>
              <a:t>‹#›</a:t>
            </a:fld>
            <a:endParaRPr lang="de-DE"/>
          </a:p>
        </p:txBody>
      </p:sp>
    </p:spTree>
    <p:extLst>
      <p:ext uri="{BB962C8B-B14F-4D97-AF65-F5344CB8AC3E}">
        <p14:creationId xmlns:p14="http://schemas.microsoft.com/office/powerpoint/2010/main" val="1585522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SvnCxpTCKM8?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learn/computer-vision" TargetMode="External"/><Relationship Id="rId2" Type="http://schemas.openxmlformats.org/officeDocument/2006/relationships/hyperlink" Target="https://docs.opencv.org/master/d6/d00/tutorial_py_root.html" TargetMode="External"/><Relationship Id="rId1" Type="http://schemas.openxmlformats.org/officeDocument/2006/relationships/slideLayout" Target="../slideLayouts/slideLayout2.xml"/><Relationship Id="rId4" Type="http://schemas.openxmlformats.org/officeDocument/2006/relationships/hyperlink" Target="https://www.kaggle.com/c/digit-recogniz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pW6nZXeWlGM?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cQ54GDm1eL0?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de-DE" b="1" dirty="0">
                <a:solidFill>
                  <a:srgbClr val="FFC000"/>
                </a:solidFill>
              </a:rPr>
              <a:t>Computer Vision Introduction</a:t>
            </a:r>
            <a:endParaRPr lang="de-DE" dirty="0"/>
          </a:p>
        </p:txBody>
      </p:sp>
      <p:pic>
        <p:nvPicPr>
          <p:cNvPr id="12" name="Grafik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5694" y="255998"/>
            <a:ext cx="11716957" cy="3661807"/>
          </a:xfrm>
          <a:prstGeom prst="rect">
            <a:avLst/>
          </a:prstGeom>
        </p:spPr>
      </p:pic>
      <p:sp>
        <p:nvSpPr>
          <p:cNvPr id="6" name="Textplatzhalter 5"/>
          <p:cNvSpPr>
            <a:spLocks noGrp="1"/>
          </p:cNvSpPr>
          <p:nvPr>
            <p:ph type="body" sz="quarter" idx="12"/>
          </p:nvPr>
        </p:nvSpPr>
        <p:spPr/>
        <p:txBody>
          <a:bodyPr/>
          <a:lstStyle/>
          <a:p>
            <a:endParaRPr lang="de-DE" dirty="0"/>
          </a:p>
        </p:txBody>
      </p:sp>
      <p:sp>
        <p:nvSpPr>
          <p:cNvPr id="4" name="Untertitel 3">
            <a:extLst>
              <a:ext uri="{FF2B5EF4-FFF2-40B4-BE49-F238E27FC236}">
                <a16:creationId xmlns:a16="http://schemas.microsoft.com/office/drawing/2014/main" id="{588B443B-2478-44FB-88E5-D5046E5270A7}"/>
              </a:ext>
            </a:extLst>
          </p:cNvPr>
          <p:cNvSpPr>
            <a:spLocks noGrp="1"/>
          </p:cNvSpPr>
          <p:nvPr>
            <p:ph type="subTitle" idx="1"/>
          </p:nvPr>
        </p:nvSpPr>
        <p:spPr/>
        <p:txBody>
          <a:bodyPr/>
          <a:lstStyle/>
          <a:p>
            <a:r>
              <a:rPr lang="de-DE" sz="1600" dirty="0"/>
              <a:t>Daniel Lopes, Data Scientist, Continental Tires, Lousado</a:t>
            </a:r>
          </a:p>
          <a:p>
            <a:r>
              <a:rPr lang="de-DE" sz="1600" dirty="0"/>
              <a:t>Filipa Castro, Data Scientist, Continental Tires, Lousado</a:t>
            </a:r>
          </a:p>
          <a:p>
            <a:endParaRPr lang="de-DE" sz="1600" dirty="0"/>
          </a:p>
        </p:txBody>
      </p:sp>
    </p:spTree>
    <p:extLst>
      <p:ext uri="{BB962C8B-B14F-4D97-AF65-F5344CB8AC3E}">
        <p14:creationId xmlns:p14="http://schemas.microsoft.com/office/powerpoint/2010/main" val="17779232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RGB format</a:t>
            </a:r>
          </a:p>
        </p:txBody>
      </p:sp>
      <p:sp>
        <p:nvSpPr>
          <p:cNvPr id="5" name="TextBox 4">
            <a:extLst>
              <a:ext uri="{FF2B5EF4-FFF2-40B4-BE49-F238E27FC236}">
                <a16:creationId xmlns:a16="http://schemas.microsoft.com/office/drawing/2014/main" id="{BF2121E9-B721-428F-9D84-9F42E07BF1B2}"/>
              </a:ext>
            </a:extLst>
          </p:cNvPr>
          <p:cNvSpPr txBox="1"/>
          <p:nvPr/>
        </p:nvSpPr>
        <p:spPr>
          <a:xfrm>
            <a:off x="7329330" y="5876925"/>
            <a:ext cx="4545623" cy="461665"/>
          </a:xfrm>
          <a:prstGeom prst="rect">
            <a:avLst/>
          </a:prstGeom>
          <a:noFill/>
        </p:spPr>
        <p:txBody>
          <a:bodyPr wrap="square" rtlCol="0">
            <a:spAutoFit/>
          </a:bodyPr>
          <a:lstStyle/>
          <a:p>
            <a:r>
              <a:rPr lang="pt-PT" sz="1200" dirty="0"/>
              <a:t>Reference: https://www.encyclopedia.com/computing/news-wires-white-papers-and-books/digital-images</a:t>
            </a:r>
          </a:p>
        </p:txBody>
      </p:sp>
      <p:pic>
        <p:nvPicPr>
          <p:cNvPr id="8" name="Content Placeholder 7" descr="Diagram&#10;&#10;Description automatically generated">
            <a:extLst>
              <a:ext uri="{FF2B5EF4-FFF2-40B4-BE49-F238E27FC236}">
                <a16:creationId xmlns:a16="http://schemas.microsoft.com/office/drawing/2014/main" id="{8BBFF9E5-0918-4BA5-B6DA-53F46903F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4006" y="1445284"/>
            <a:ext cx="6503987" cy="3967432"/>
          </a:xfrm>
        </p:spPr>
      </p:pic>
    </p:spTree>
    <p:extLst>
      <p:ext uri="{BB962C8B-B14F-4D97-AF65-F5344CB8AC3E}">
        <p14:creationId xmlns:p14="http://schemas.microsoft.com/office/powerpoint/2010/main" val="38316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RGB format</a:t>
            </a:r>
          </a:p>
        </p:txBody>
      </p:sp>
      <p:sp>
        <p:nvSpPr>
          <p:cNvPr id="5" name="TextBox 4">
            <a:extLst>
              <a:ext uri="{FF2B5EF4-FFF2-40B4-BE49-F238E27FC236}">
                <a16:creationId xmlns:a16="http://schemas.microsoft.com/office/drawing/2014/main" id="{BF2121E9-B721-428F-9D84-9F42E07BF1B2}"/>
              </a:ext>
            </a:extLst>
          </p:cNvPr>
          <p:cNvSpPr txBox="1"/>
          <p:nvPr/>
        </p:nvSpPr>
        <p:spPr>
          <a:xfrm>
            <a:off x="7405530" y="6279474"/>
            <a:ext cx="4545623" cy="276999"/>
          </a:xfrm>
          <a:prstGeom prst="rect">
            <a:avLst/>
          </a:prstGeom>
          <a:noFill/>
        </p:spPr>
        <p:txBody>
          <a:bodyPr wrap="square" rtlCol="0">
            <a:spAutoFit/>
          </a:bodyPr>
          <a:lstStyle/>
          <a:p>
            <a:r>
              <a:rPr lang="pt-PT" sz="1200" dirty="0"/>
              <a:t>http://spsprashanth.blogspot.com/2016/08/rgb.html</a:t>
            </a:r>
          </a:p>
        </p:txBody>
      </p:sp>
      <p:pic>
        <p:nvPicPr>
          <p:cNvPr id="7" name="Content Placeholder 6" descr="A picture containing text&#10;&#10;Description automatically generated">
            <a:extLst>
              <a:ext uri="{FF2B5EF4-FFF2-40B4-BE49-F238E27FC236}">
                <a16:creationId xmlns:a16="http://schemas.microsoft.com/office/drawing/2014/main" id="{8D2577A4-635C-4F7E-A953-F57869AC2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376" y="1109663"/>
            <a:ext cx="6803473" cy="5067300"/>
          </a:xfrm>
        </p:spPr>
      </p:pic>
    </p:spTree>
    <p:extLst>
      <p:ext uri="{BB962C8B-B14F-4D97-AF65-F5344CB8AC3E}">
        <p14:creationId xmlns:p14="http://schemas.microsoft.com/office/powerpoint/2010/main" val="334343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Alternative representations of RGB</a:t>
            </a:r>
          </a:p>
        </p:txBody>
      </p:sp>
      <p:sp>
        <p:nvSpPr>
          <p:cNvPr id="5" name="TextBox 4">
            <a:extLst>
              <a:ext uri="{FF2B5EF4-FFF2-40B4-BE49-F238E27FC236}">
                <a16:creationId xmlns:a16="http://schemas.microsoft.com/office/drawing/2014/main" id="{BF2121E9-B721-428F-9D84-9F42E07BF1B2}"/>
              </a:ext>
            </a:extLst>
          </p:cNvPr>
          <p:cNvSpPr txBox="1"/>
          <p:nvPr/>
        </p:nvSpPr>
        <p:spPr>
          <a:xfrm>
            <a:off x="7329330" y="5876925"/>
            <a:ext cx="4545623" cy="461665"/>
          </a:xfrm>
          <a:prstGeom prst="rect">
            <a:avLst/>
          </a:prstGeom>
          <a:noFill/>
        </p:spPr>
        <p:txBody>
          <a:bodyPr wrap="square" rtlCol="0">
            <a:spAutoFit/>
          </a:bodyPr>
          <a:lstStyle/>
          <a:p>
            <a:r>
              <a:rPr lang="pt-PT" sz="1200" dirty="0"/>
              <a:t>Reference: https://www.encyclopedia.com/computing/news-wires-white-papers-and-books/digital-images</a:t>
            </a:r>
          </a:p>
        </p:txBody>
      </p:sp>
      <p:pic>
        <p:nvPicPr>
          <p:cNvPr id="5122" name="Picture 2">
            <a:extLst>
              <a:ext uri="{FF2B5EF4-FFF2-40B4-BE49-F238E27FC236}">
                <a16:creationId xmlns:a16="http://schemas.microsoft.com/office/drawing/2014/main" id="{BA72F716-0B44-4038-874B-FE79B4A24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7729" y="2259196"/>
            <a:ext cx="3148919" cy="23656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A42DA55-762E-4CE4-943D-BD395FCC7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200" y="2259196"/>
            <a:ext cx="3148918" cy="23656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types of colours | Subtractive color, Color theory, Color  mixing chart">
            <a:extLst>
              <a:ext uri="{FF2B5EF4-FFF2-40B4-BE49-F238E27FC236}">
                <a16:creationId xmlns:a16="http://schemas.microsoft.com/office/drawing/2014/main" id="{6B3CF6D3-048A-42B4-95B1-389CD3CF0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58" y="2259196"/>
            <a:ext cx="2599326" cy="2599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52D0CE-9414-4C53-B0D4-F525294A2413}"/>
              </a:ext>
            </a:extLst>
          </p:cNvPr>
          <p:cNvSpPr txBox="1"/>
          <p:nvPr/>
        </p:nvSpPr>
        <p:spPr>
          <a:xfrm>
            <a:off x="1436343" y="1459451"/>
            <a:ext cx="1157388" cy="523220"/>
          </a:xfrm>
          <a:prstGeom prst="rect">
            <a:avLst/>
          </a:prstGeom>
          <a:noFill/>
        </p:spPr>
        <p:txBody>
          <a:bodyPr wrap="square" rtlCol="0">
            <a:spAutoFit/>
          </a:bodyPr>
          <a:lstStyle/>
          <a:p>
            <a:r>
              <a:rPr lang="pt-PT" sz="2800" dirty="0"/>
              <a:t>CMYK</a:t>
            </a:r>
            <a:endParaRPr lang="pt-PT" dirty="0"/>
          </a:p>
        </p:txBody>
      </p:sp>
      <p:sp>
        <p:nvSpPr>
          <p:cNvPr id="11" name="TextBox 10">
            <a:extLst>
              <a:ext uri="{FF2B5EF4-FFF2-40B4-BE49-F238E27FC236}">
                <a16:creationId xmlns:a16="http://schemas.microsoft.com/office/drawing/2014/main" id="{6C687092-F990-42EA-919D-95A7598212DA}"/>
              </a:ext>
            </a:extLst>
          </p:cNvPr>
          <p:cNvSpPr txBox="1"/>
          <p:nvPr/>
        </p:nvSpPr>
        <p:spPr>
          <a:xfrm>
            <a:off x="5430982" y="1459451"/>
            <a:ext cx="1157388" cy="523220"/>
          </a:xfrm>
          <a:prstGeom prst="rect">
            <a:avLst/>
          </a:prstGeom>
          <a:noFill/>
        </p:spPr>
        <p:txBody>
          <a:bodyPr wrap="square" rtlCol="0">
            <a:spAutoFit/>
          </a:bodyPr>
          <a:lstStyle/>
          <a:p>
            <a:r>
              <a:rPr lang="pt-PT" sz="2800" dirty="0"/>
              <a:t>HSL</a:t>
            </a:r>
            <a:endParaRPr lang="pt-PT" dirty="0"/>
          </a:p>
        </p:txBody>
      </p:sp>
      <p:sp>
        <p:nvSpPr>
          <p:cNvPr id="12" name="TextBox 11">
            <a:extLst>
              <a:ext uri="{FF2B5EF4-FFF2-40B4-BE49-F238E27FC236}">
                <a16:creationId xmlns:a16="http://schemas.microsoft.com/office/drawing/2014/main" id="{4C3D6029-0F28-4F39-AEA4-1426B32638E7}"/>
              </a:ext>
            </a:extLst>
          </p:cNvPr>
          <p:cNvSpPr txBox="1"/>
          <p:nvPr/>
        </p:nvSpPr>
        <p:spPr>
          <a:xfrm>
            <a:off x="9598269" y="1459451"/>
            <a:ext cx="1157388" cy="523220"/>
          </a:xfrm>
          <a:prstGeom prst="rect">
            <a:avLst/>
          </a:prstGeom>
          <a:noFill/>
        </p:spPr>
        <p:txBody>
          <a:bodyPr wrap="square" rtlCol="0">
            <a:spAutoFit/>
          </a:bodyPr>
          <a:lstStyle/>
          <a:p>
            <a:r>
              <a:rPr lang="pt-PT" sz="2800" dirty="0"/>
              <a:t>HSV</a:t>
            </a:r>
            <a:endParaRPr lang="pt-PT" dirty="0"/>
          </a:p>
        </p:txBody>
      </p:sp>
    </p:spTree>
    <p:extLst>
      <p:ext uri="{BB962C8B-B14F-4D97-AF65-F5344CB8AC3E}">
        <p14:creationId xmlns:p14="http://schemas.microsoft.com/office/powerpoint/2010/main" val="149475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0D6-D027-4EFF-A322-DDCBD9402B4C}"/>
              </a:ext>
            </a:extLst>
          </p:cNvPr>
          <p:cNvSpPr>
            <a:spLocks noGrp="1"/>
          </p:cNvSpPr>
          <p:nvPr>
            <p:ph type="title"/>
          </p:nvPr>
        </p:nvSpPr>
        <p:spPr/>
        <p:txBody>
          <a:bodyPr/>
          <a:lstStyle/>
          <a:p>
            <a:r>
              <a:rPr lang="pt-PT" dirty="0"/>
              <a:t>If you look closer to a LCD display...</a:t>
            </a:r>
          </a:p>
        </p:txBody>
      </p:sp>
      <p:pic>
        <p:nvPicPr>
          <p:cNvPr id="4" name="Online Media 3" title="LCD Screen Closeup (visible RGB sub-pixels)">
            <a:hlinkClick r:id="" action="ppaction://media"/>
            <a:extLst>
              <a:ext uri="{FF2B5EF4-FFF2-40B4-BE49-F238E27FC236}">
                <a16:creationId xmlns:a16="http://schemas.microsoft.com/office/drawing/2014/main" id="{9368E4FA-EA2F-453A-9741-2C7CC872DA1C}"/>
              </a:ext>
            </a:extLst>
          </p:cNvPr>
          <p:cNvPicPr>
            <a:picLocks noGrp="1" noRot="1" noChangeAspect="1"/>
          </p:cNvPicPr>
          <p:nvPr>
            <p:ph idx="1"/>
            <a:videoFile r:link="rId1"/>
          </p:nvPr>
        </p:nvPicPr>
        <p:blipFill>
          <a:blip r:embed="rId3"/>
          <a:stretch>
            <a:fillRect/>
          </a:stretch>
        </p:blipFill>
        <p:spPr>
          <a:xfrm>
            <a:off x="1622425" y="1109663"/>
            <a:ext cx="8969375" cy="4729162"/>
          </a:xfrm>
          <a:prstGeom prst="rect">
            <a:avLst/>
          </a:prstGeom>
        </p:spPr>
      </p:pic>
    </p:spTree>
    <p:extLst>
      <p:ext uri="{BB962C8B-B14F-4D97-AF65-F5344CB8AC3E}">
        <p14:creationId xmlns:p14="http://schemas.microsoft.com/office/powerpoint/2010/main" val="17907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dirty="0">
                <a:solidFill>
                  <a:srgbClr val="FFC000"/>
                </a:solidFill>
              </a:rPr>
              <a:t>Now, let‘s learn some algorithms...</a:t>
            </a:r>
            <a:endParaRPr lang="de-DE" sz="4000" dirty="0">
              <a:solidFill>
                <a:srgbClr val="FFC000"/>
              </a:solidFill>
            </a:endParaRPr>
          </a:p>
        </p:txBody>
      </p:sp>
    </p:spTree>
    <p:extLst>
      <p:ext uri="{BB962C8B-B14F-4D97-AF65-F5344CB8AC3E}">
        <p14:creationId xmlns:p14="http://schemas.microsoft.com/office/powerpoint/2010/main" val="3435974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2D Convolution</a:t>
            </a:r>
          </a:p>
        </p:txBody>
      </p:sp>
      <p:sp>
        <p:nvSpPr>
          <p:cNvPr id="3" name="Inhaltsplatzhalter 2"/>
          <p:cNvSpPr>
            <a:spLocks noGrp="1"/>
          </p:cNvSpPr>
          <p:nvPr>
            <p:ph idx="1"/>
          </p:nvPr>
        </p:nvSpPr>
        <p:spPr>
          <a:xfrm>
            <a:off x="931775" y="1195754"/>
            <a:ext cx="10891157" cy="4510454"/>
          </a:xfrm>
        </p:spPr>
        <p:txBody>
          <a:bodyPr>
            <a:normAutofit/>
          </a:bodyPr>
          <a:lstStyle/>
          <a:p>
            <a:pPr algn="just"/>
            <a:endParaRPr lang="en-US" dirty="0"/>
          </a:p>
          <a:p>
            <a:pPr algn="just"/>
            <a:endParaRPr lang="en-US" dirty="0"/>
          </a:p>
          <a:p>
            <a:pPr algn="just"/>
            <a:endParaRPr lang="en-US" dirty="0"/>
          </a:p>
          <a:p>
            <a:pPr algn="just"/>
            <a:endParaRPr lang="en-US" dirty="0"/>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http://datahacker.rs/004-how-to-smooth-and-sharpen-an-image-in-opencv/</a:t>
            </a:r>
          </a:p>
        </p:txBody>
      </p:sp>
      <p:pic>
        <p:nvPicPr>
          <p:cNvPr id="11" name="Picture 10" descr="A picture containing diagram&#10;&#10;Description automatically generated">
            <a:extLst>
              <a:ext uri="{FF2B5EF4-FFF2-40B4-BE49-F238E27FC236}">
                <a16:creationId xmlns:a16="http://schemas.microsoft.com/office/drawing/2014/main" id="{D6AD7DE4-F7EF-40C3-B66E-2A67B1040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793" y="1007152"/>
            <a:ext cx="8858616" cy="4987156"/>
          </a:xfrm>
          <a:prstGeom prst="rect">
            <a:avLst/>
          </a:prstGeom>
        </p:spPr>
      </p:pic>
      <p:sp>
        <p:nvSpPr>
          <p:cNvPr id="12" name="TextBox 11">
            <a:extLst>
              <a:ext uri="{FF2B5EF4-FFF2-40B4-BE49-F238E27FC236}">
                <a16:creationId xmlns:a16="http://schemas.microsoft.com/office/drawing/2014/main" id="{142F8DD1-22E1-45F6-9631-F002CEBAD256}"/>
              </a:ext>
            </a:extLst>
          </p:cNvPr>
          <p:cNvSpPr txBox="1"/>
          <p:nvPr/>
        </p:nvSpPr>
        <p:spPr>
          <a:xfrm>
            <a:off x="553915" y="1195754"/>
            <a:ext cx="10172700" cy="646331"/>
          </a:xfrm>
          <a:prstGeom prst="rect">
            <a:avLst/>
          </a:prstGeom>
          <a:noFill/>
        </p:spPr>
        <p:txBody>
          <a:bodyPr wrap="square" rtlCol="0">
            <a:spAutoFit/>
          </a:bodyPr>
          <a:lstStyle/>
          <a:p>
            <a:r>
              <a:rPr lang="en-US" dirty="0"/>
              <a:t>The filter is actually a small matrix that we will use to sharpen or blur our original image. In order to do that we need to perform an operation of convolution.</a:t>
            </a:r>
            <a:endParaRPr lang="pt-PT" dirty="0"/>
          </a:p>
        </p:txBody>
      </p:sp>
    </p:spTree>
    <p:extLst>
      <p:ext uri="{BB962C8B-B14F-4D97-AF65-F5344CB8AC3E}">
        <p14:creationId xmlns:p14="http://schemas.microsoft.com/office/powerpoint/2010/main" val="398788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Blur/Smoth</a:t>
            </a:r>
          </a:p>
        </p:txBody>
      </p:sp>
      <p:sp>
        <p:nvSpPr>
          <p:cNvPr id="3" name="Inhaltsplatzhalter 2"/>
          <p:cNvSpPr>
            <a:spLocks noGrp="1"/>
          </p:cNvSpPr>
          <p:nvPr>
            <p:ph idx="1"/>
          </p:nvPr>
        </p:nvSpPr>
        <p:spPr>
          <a:xfrm>
            <a:off x="931775" y="1195754"/>
            <a:ext cx="10891157" cy="4510454"/>
          </a:xfrm>
        </p:spPr>
        <p:txBody>
          <a:bodyPr>
            <a:normAutofit/>
          </a:bodyPr>
          <a:lstStyle/>
          <a:p>
            <a:pPr algn="just"/>
            <a:endParaRPr lang="en-US" dirty="0"/>
          </a:p>
          <a:p>
            <a:pPr algn="just"/>
            <a:endParaRPr lang="en-US" dirty="0"/>
          </a:p>
          <a:p>
            <a:pPr algn="just"/>
            <a:endParaRPr lang="en-US" dirty="0"/>
          </a:p>
          <a:p>
            <a:pPr algn="just"/>
            <a:endParaRPr lang="en-US" dirty="0"/>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http://datahacker.rs/004-how-to-smooth-and-sharpen-an-image-in-opencv/</a:t>
            </a:r>
          </a:p>
        </p:txBody>
      </p:sp>
      <p:pic>
        <p:nvPicPr>
          <p:cNvPr id="4" name="Picture 3">
            <a:extLst>
              <a:ext uri="{FF2B5EF4-FFF2-40B4-BE49-F238E27FC236}">
                <a16:creationId xmlns:a16="http://schemas.microsoft.com/office/drawing/2014/main" id="{5062F783-9AFD-4D26-9569-A176FCCA961D}"/>
              </a:ext>
            </a:extLst>
          </p:cNvPr>
          <p:cNvPicPr>
            <a:picLocks noChangeAspect="1"/>
          </p:cNvPicPr>
          <p:nvPr/>
        </p:nvPicPr>
        <p:blipFill>
          <a:blip r:embed="rId2"/>
          <a:stretch>
            <a:fillRect/>
          </a:stretch>
        </p:blipFill>
        <p:spPr>
          <a:xfrm>
            <a:off x="1948033" y="2206870"/>
            <a:ext cx="7703161" cy="3754538"/>
          </a:xfrm>
          <a:prstGeom prst="rect">
            <a:avLst/>
          </a:prstGeom>
        </p:spPr>
      </p:pic>
      <p:sp>
        <p:nvSpPr>
          <p:cNvPr id="6" name="TextBox 5">
            <a:extLst>
              <a:ext uri="{FF2B5EF4-FFF2-40B4-BE49-F238E27FC236}">
                <a16:creationId xmlns:a16="http://schemas.microsoft.com/office/drawing/2014/main" id="{2F20B032-F1D7-45FB-B9DF-BC1172E5A5C4}"/>
              </a:ext>
            </a:extLst>
          </p:cNvPr>
          <p:cNvSpPr txBox="1"/>
          <p:nvPr/>
        </p:nvSpPr>
        <p:spPr>
          <a:xfrm>
            <a:off x="703385" y="1195754"/>
            <a:ext cx="10075984" cy="646331"/>
          </a:xfrm>
          <a:prstGeom prst="rect">
            <a:avLst/>
          </a:prstGeom>
          <a:noFill/>
        </p:spPr>
        <p:txBody>
          <a:bodyPr wrap="square" rtlCol="0">
            <a:spAutoFit/>
          </a:bodyPr>
          <a:lstStyle/>
          <a:p>
            <a:r>
              <a:rPr lang="pt-PT" dirty="0"/>
              <a:t>Also called </a:t>
            </a:r>
            <a:r>
              <a:rPr lang="pt-PT" b="1" dirty="0"/>
              <a:t>Averaging filter</a:t>
            </a:r>
            <a:r>
              <a:rPr lang="en-US" dirty="0"/>
              <a:t>, all the coefficient values have the same value of 1/9. After we have applied convolution operator, we have generated our output image on the right.</a:t>
            </a:r>
            <a:endParaRPr lang="pt-PT" dirty="0"/>
          </a:p>
        </p:txBody>
      </p:sp>
    </p:spTree>
    <p:extLst>
      <p:ext uri="{BB962C8B-B14F-4D97-AF65-F5344CB8AC3E}">
        <p14:creationId xmlns:p14="http://schemas.microsoft.com/office/powerpoint/2010/main" val="234179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There are so many filters...</a:t>
            </a:r>
          </a:p>
        </p:txBody>
      </p:sp>
      <p:sp>
        <p:nvSpPr>
          <p:cNvPr id="3" name="Inhaltsplatzhalter 2"/>
          <p:cNvSpPr>
            <a:spLocks noGrp="1"/>
          </p:cNvSpPr>
          <p:nvPr>
            <p:ph idx="1"/>
          </p:nvPr>
        </p:nvSpPr>
        <p:spPr>
          <a:xfrm>
            <a:off x="931775" y="1195754"/>
            <a:ext cx="10891157" cy="4510454"/>
          </a:xfrm>
        </p:spPr>
        <p:txBody>
          <a:bodyPr>
            <a:normAutofit/>
          </a:bodyPr>
          <a:lstStyle/>
          <a:p>
            <a:pPr algn="just"/>
            <a:endParaRPr lang="en-US" dirty="0"/>
          </a:p>
          <a:p>
            <a:pPr algn="just"/>
            <a:endParaRPr lang="en-US" dirty="0"/>
          </a:p>
          <a:p>
            <a:pPr algn="just"/>
            <a:endParaRPr lang="en-US" dirty="0"/>
          </a:p>
          <a:p>
            <a:pPr algn="just"/>
            <a:endParaRPr lang="en-US" dirty="0"/>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http://datahacker.rs/004-how-to-smooth-and-sharpen-an-image-in-opencv/</a:t>
            </a:r>
          </a:p>
        </p:txBody>
      </p:sp>
      <p:pic>
        <p:nvPicPr>
          <p:cNvPr id="7" name="Picture 6">
            <a:extLst>
              <a:ext uri="{FF2B5EF4-FFF2-40B4-BE49-F238E27FC236}">
                <a16:creationId xmlns:a16="http://schemas.microsoft.com/office/drawing/2014/main" id="{E2B84A47-E684-4E50-B995-2BC79C9D2A2E}"/>
              </a:ext>
            </a:extLst>
          </p:cNvPr>
          <p:cNvPicPr>
            <a:picLocks noChangeAspect="1"/>
          </p:cNvPicPr>
          <p:nvPr/>
        </p:nvPicPr>
        <p:blipFill rotWithShape="1">
          <a:blip r:embed="rId2"/>
          <a:srcRect l="13716" t="25145" r="8082" b="452"/>
          <a:stretch/>
        </p:blipFill>
        <p:spPr>
          <a:xfrm>
            <a:off x="369068" y="2086318"/>
            <a:ext cx="5164352" cy="3184805"/>
          </a:xfrm>
          <a:prstGeom prst="rect">
            <a:avLst/>
          </a:prstGeom>
        </p:spPr>
      </p:pic>
      <p:pic>
        <p:nvPicPr>
          <p:cNvPr id="8" name="Picture 7">
            <a:extLst>
              <a:ext uri="{FF2B5EF4-FFF2-40B4-BE49-F238E27FC236}">
                <a16:creationId xmlns:a16="http://schemas.microsoft.com/office/drawing/2014/main" id="{89F3F81E-52FF-4934-89E5-FD42B114CCD3}"/>
              </a:ext>
            </a:extLst>
          </p:cNvPr>
          <p:cNvPicPr>
            <a:picLocks noChangeAspect="1"/>
          </p:cNvPicPr>
          <p:nvPr/>
        </p:nvPicPr>
        <p:blipFill>
          <a:blip r:embed="rId3"/>
          <a:stretch>
            <a:fillRect/>
          </a:stretch>
        </p:blipFill>
        <p:spPr>
          <a:xfrm>
            <a:off x="5219700" y="2283777"/>
            <a:ext cx="2509838" cy="2336951"/>
          </a:xfrm>
          <a:prstGeom prst="rect">
            <a:avLst/>
          </a:prstGeom>
        </p:spPr>
      </p:pic>
      <p:sp>
        <p:nvSpPr>
          <p:cNvPr id="9" name="TextBox 8">
            <a:extLst>
              <a:ext uri="{FF2B5EF4-FFF2-40B4-BE49-F238E27FC236}">
                <a16:creationId xmlns:a16="http://schemas.microsoft.com/office/drawing/2014/main" id="{A852BBED-6D90-49E3-88BD-A8E63A3914B9}"/>
              </a:ext>
            </a:extLst>
          </p:cNvPr>
          <p:cNvSpPr txBox="1"/>
          <p:nvPr/>
        </p:nvSpPr>
        <p:spPr>
          <a:xfrm>
            <a:off x="571682" y="1616335"/>
            <a:ext cx="4181475" cy="707886"/>
          </a:xfrm>
          <a:prstGeom prst="rect">
            <a:avLst/>
          </a:prstGeom>
          <a:noFill/>
        </p:spPr>
        <p:txBody>
          <a:bodyPr wrap="square" rtlCol="0">
            <a:spAutoFit/>
          </a:bodyPr>
          <a:lstStyle/>
          <a:p>
            <a:pPr algn="ctr"/>
            <a:r>
              <a:rPr lang="pt-PT" sz="2000" dirty="0"/>
              <a:t>Gaussian Filter </a:t>
            </a:r>
          </a:p>
          <a:p>
            <a:pPr algn="ctr"/>
            <a:r>
              <a:rPr lang="pt-PT" sz="2000" dirty="0"/>
              <a:t>(to blur the image)</a:t>
            </a:r>
          </a:p>
        </p:txBody>
      </p:sp>
      <p:sp>
        <p:nvSpPr>
          <p:cNvPr id="10" name="TextBox 9">
            <a:extLst>
              <a:ext uri="{FF2B5EF4-FFF2-40B4-BE49-F238E27FC236}">
                <a16:creationId xmlns:a16="http://schemas.microsoft.com/office/drawing/2014/main" id="{08BC17B9-4B0D-4F7D-A38C-9B688306C895}"/>
              </a:ext>
            </a:extLst>
          </p:cNvPr>
          <p:cNvSpPr txBox="1"/>
          <p:nvPr/>
        </p:nvSpPr>
        <p:spPr>
          <a:xfrm>
            <a:off x="4286615" y="1604489"/>
            <a:ext cx="4181475" cy="707886"/>
          </a:xfrm>
          <a:prstGeom prst="rect">
            <a:avLst/>
          </a:prstGeom>
          <a:noFill/>
        </p:spPr>
        <p:txBody>
          <a:bodyPr wrap="square" rtlCol="0">
            <a:spAutoFit/>
          </a:bodyPr>
          <a:lstStyle/>
          <a:p>
            <a:pPr algn="ctr"/>
            <a:r>
              <a:rPr lang="pt-PT" sz="2000" dirty="0"/>
              <a:t>High Pass Filter </a:t>
            </a:r>
          </a:p>
          <a:p>
            <a:pPr algn="ctr"/>
            <a:r>
              <a:rPr lang="pt-PT" sz="2000" dirty="0"/>
              <a:t>(to sharp the image)</a:t>
            </a:r>
          </a:p>
        </p:txBody>
      </p:sp>
      <p:pic>
        <p:nvPicPr>
          <p:cNvPr id="11" name="Picture 10">
            <a:extLst>
              <a:ext uri="{FF2B5EF4-FFF2-40B4-BE49-F238E27FC236}">
                <a16:creationId xmlns:a16="http://schemas.microsoft.com/office/drawing/2014/main" id="{9D6FE9EF-DBD3-4120-B320-CF4F522C0882}"/>
              </a:ext>
            </a:extLst>
          </p:cNvPr>
          <p:cNvPicPr>
            <a:picLocks noChangeAspect="1"/>
          </p:cNvPicPr>
          <p:nvPr/>
        </p:nvPicPr>
        <p:blipFill>
          <a:blip r:embed="rId4"/>
          <a:stretch>
            <a:fillRect/>
          </a:stretch>
        </p:blipFill>
        <p:spPr>
          <a:xfrm>
            <a:off x="8144739" y="3079784"/>
            <a:ext cx="3816593" cy="773535"/>
          </a:xfrm>
          <a:prstGeom prst="rect">
            <a:avLst/>
          </a:prstGeom>
        </p:spPr>
      </p:pic>
      <p:sp>
        <p:nvSpPr>
          <p:cNvPr id="12" name="TextBox 11">
            <a:extLst>
              <a:ext uri="{FF2B5EF4-FFF2-40B4-BE49-F238E27FC236}">
                <a16:creationId xmlns:a16="http://schemas.microsoft.com/office/drawing/2014/main" id="{919A98B4-1194-4506-9D32-60FF07100CEE}"/>
              </a:ext>
            </a:extLst>
          </p:cNvPr>
          <p:cNvSpPr txBox="1"/>
          <p:nvPr/>
        </p:nvSpPr>
        <p:spPr>
          <a:xfrm>
            <a:off x="8107997" y="1793091"/>
            <a:ext cx="4181475" cy="707886"/>
          </a:xfrm>
          <a:prstGeom prst="rect">
            <a:avLst/>
          </a:prstGeom>
          <a:noFill/>
        </p:spPr>
        <p:txBody>
          <a:bodyPr wrap="square" rtlCol="0">
            <a:spAutoFit/>
          </a:bodyPr>
          <a:lstStyle/>
          <a:p>
            <a:pPr algn="ctr"/>
            <a:r>
              <a:rPr lang="pt-PT" sz="2000" dirty="0"/>
              <a:t>Threshold filtering</a:t>
            </a:r>
          </a:p>
          <a:p>
            <a:pPr algn="ctr"/>
            <a:r>
              <a:rPr lang="pt-PT" sz="2000" dirty="0"/>
              <a:t>(to get a binary image)</a:t>
            </a:r>
          </a:p>
        </p:txBody>
      </p:sp>
    </p:spTree>
    <p:extLst>
      <p:ext uri="{BB962C8B-B14F-4D97-AF65-F5344CB8AC3E}">
        <p14:creationId xmlns:p14="http://schemas.microsoft.com/office/powerpoint/2010/main" val="454078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Morphological Operations</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grpSp>
        <p:nvGrpSpPr>
          <p:cNvPr id="9" name="Group 8">
            <a:extLst>
              <a:ext uri="{FF2B5EF4-FFF2-40B4-BE49-F238E27FC236}">
                <a16:creationId xmlns:a16="http://schemas.microsoft.com/office/drawing/2014/main" id="{3788FB49-193F-47FB-BF53-BD7D667F6C99}"/>
              </a:ext>
            </a:extLst>
          </p:cNvPr>
          <p:cNvGrpSpPr/>
          <p:nvPr/>
        </p:nvGrpSpPr>
        <p:grpSpPr>
          <a:xfrm>
            <a:off x="1482969" y="1952961"/>
            <a:ext cx="2133600" cy="1428750"/>
            <a:chOff x="887607" y="1606794"/>
            <a:chExt cx="2133600" cy="1428750"/>
          </a:xfrm>
        </p:grpSpPr>
        <p:pic>
          <p:nvPicPr>
            <p:cNvPr id="1026" name="Picture 2">
              <a:extLst>
                <a:ext uri="{FF2B5EF4-FFF2-40B4-BE49-F238E27FC236}">
                  <a16:creationId xmlns:a16="http://schemas.microsoft.com/office/drawing/2014/main" id="{58BDBA0A-3693-4551-AF79-C83236AA4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07" y="1606794"/>
              <a:ext cx="10668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9D9A99-71DD-4624-A9BF-D2885723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407" y="1606794"/>
              <a:ext cx="1066800" cy="14287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4E871012-DDA7-452F-AB82-AF3167DA7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41" y="4180308"/>
            <a:ext cx="21336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701F9D7-CB3B-4715-9A36-6D144AD28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399" y="2000250"/>
            <a:ext cx="21336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2790858-32D0-4964-B6E0-45C4AE65BB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455" y="4141474"/>
            <a:ext cx="2133600"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D03114-AD89-4DFD-89FA-D7A543A1CF78}"/>
              </a:ext>
            </a:extLst>
          </p:cNvPr>
          <p:cNvSpPr/>
          <p:nvPr/>
        </p:nvSpPr>
        <p:spPr>
          <a:xfrm>
            <a:off x="88881" y="1103110"/>
            <a:ext cx="9623147" cy="369332"/>
          </a:xfrm>
          <a:prstGeom prst="rect">
            <a:avLst/>
          </a:prstGeom>
        </p:spPr>
        <p:txBody>
          <a:bodyPr wrap="none">
            <a:spAutoFit/>
          </a:bodyPr>
          <a:lstStyle/>
          <a:p>
            <a:r>
              <a:rPr lang="pt-PT" dirty="0">
                <a:solidFill>
                  <a:srgbClr val="000000"/>
                </a:solidFill>
                <a:latin typeface="Helvetica" panose="020B0604020202020204" pitchFamily="34" charset="0"/>
              </a:rPr>
              <a:t>Performed on binary images. Uses a kernel (filter) which decides the nature of the operation.</a:t>
            </a:r>
            <a:endParaRPr lang="pt-PT" dirty="0"/>
          </a:p>
        </p:txBody>
      </p:sp>
      <p:sp>
        <p:nvSpPr>
          <p:cNvPr id="11" name="TextBox 10">
            <a:extLst>
              <a:ext uri="{FF2B5EF4-FFF2-40B4-BE49-F238E27FC236}">
                <a16:creationId xmlns:a16="http://schemas.microsoft.com/office/drawing/2014/main" id="{FAAE5DFE-2929-4AAE-A506-DEF64E8998EE}"/>
              </a:ext>
            </a:extLst>
          </p:cNvPr>
          <p:cNvSpPr txBox="1"/>
          <p:nvPr/>
        </p:nvSpPr>
        <p:spPr>
          <a:xfrm>
            <a:off x="2069541" y="1561636"/>
            <a:ext cx="1415561" cy="369332"/>
          </a:xfrm>
          <a:prstGeom prst="rect">
            <a:avLst/>
          </a:prstGeom>
          <a:noFill/>
        </p:spPr>
        <p:txBody>
          <a:bodyPr wrap="square" rtlCol="0">
            <a:spAutoFit/>
          </a:bodyPr>
          <a:lstStyle/>
          <a:p>
            <a:r>
              <a:rPr lang="pt-PT" b="1" dirty="0"/>
              <a:t>Erosion</a:t>
            </a:r>
          </a:p>
        </p:txBody>
      </p:sp>
      <p:sp>
        <p:nvSpPr>
          <p:cNvPr id="20" name="TextBox 19">
            <a:extLst>
              <a:ext uri="{FF2B5EF4-FFF2-40B4-BE49-F238E27FC236}">
                <a16:creationId xmlns:a16="http://schemas.microsoft.com/office/drawing/2014/main" id="{39FE7BAD-1B52-4C2E-94F5-9ABB6DFC8B6D}"/>
              </a:ext>
            </a:extLst>
          </p:cNvPr>
          <p:cNvSpPr txBox="1"/>
          <p:nvPr/>
        </p:nvSpPr>
        <p:spPr>
          <a:xfrm>
            <a:off x="8798169" y="1648667"/>
            <a:ext cx="2535115" cy="369332"/>
          </a:xfrm>
          <a:prstGeom prst="rect">
            <a:avLst/>
          </a:prstGeom>
          <a:noFill/>
        </p:spPr>
        <p:txBody>
          <a:bodyPr wrap="square" rtlCol="0">
            <a:spAutoFit/>
          </a:bodyPr>
          <a:lstStyle/>
          <a:p>
            <a:r>
              <a:rPr lang="pt-PT" b="1" dirty="0"/>
              <a:t>Morphological Gradient</a:t>
            </a:r>
          </a:p>
        </p:txBody>
      </p:sp>
      <p:sp>
        <p:nvSpPr>
          <p:cNvPr id="21" name="TextBox 20">
            <a:extLst>
              <a:ext uri="{FF2B5EF4-FFF2-40B4-BE49-F238E27FC236}">
                <a16:creationId xmlns:a16="http://schemas.microsoft.com/office/drawing/2014/main" id="{99A394CD-71FF-4915-865F-70FFB6A9D696}"/>
              </a:ext>
            </a:extLst>
          </p:cNvPr>
          <p:cNvSpPr txBox="1"/>
          <p:nvPr/>
        </p:nvSpPr>
        <p:spPr>
          <a:xfrm>
            <a:off x="1635370" y="3772142"/>
            <a:ext cx="2535115" cy="369332"/>
          </a:xfrm>
          <a:prstGeom prst="rect">
            <a:avLst/>
          </a:prstGeom>
          <a:noFill/>
        </p:spPr>
        <p:txBody>
          <a:bodyPr wrap="square" rtlCol="0">
            <a:spAutoFit/>
          </a:bodyPr>
          <a:lstStyle/>
          <a:p>
            <a:r>
              <a:rPr lang="pt-PT" b="1"/>
              <a:t>Opening</a:t>
            </a:r>
            <a:endParaRPr lang="pt-PT" b="1" dirty="0"/>
          </a:p>
        </p:txBody>
      </p:sp>
      <p:grpSp>
        <p:nvGrpSpPr>
          <p:cNvPr id="12" name="Group 11">
            <a:extLst>
              <a:ext uri="{FF2B5EF4-FFF2-40B4-BE49-F238E27FC236}">
                <a16:creationId xmlns:a16="http://schemas.microsoft.com/office/drawing/2014/main" id="{14BE3E0D-4F40-49C6-89AB-8B2FA17FBB76}"/>
              </a:ext>
            </a:extLst>
          </p:cNvPr>
          <p:cNvGrpSpPr/>
          <p:nvPr/>
        </p:nvGrpSpPr>
        <p:grpSpPr>
          <a:xfrm>
            <a:off x="4900454" y="2000250"/>
            <a:ext cx="2142393" cy="1428750"/>
            <a:chOff x="4123591" y="2000250"/>
            <a:chExt cx="2142393" cy="1428750"/>
          </a:xfrm>
        </p:grpSpPr>
        <p:pic>
          <p:nvPicPr>
            <p:cNvPr id="1038" name="Picture 14">
              <a:extLst>
                <a:ext uri="{FF2B5EF4-FFF2-40B4-BE49-F238E27FC236}">
                  <a16:creationId xmlns:a16="http://schemas.microsoft.com/office/drawing/2014/main" id="{7954417C-3C56-4CF9-927B-E2616A291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184" y="2000250"/>
              <a:ext cx="10668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2C62C466-70B0-49E9-89A0-6C38BAB2C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591" y="2000250"/>
              <a:ext cx="1066800" cy="142875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AC432F8E-0DD6-4E1B-ACE9-8674CD143C97}"/>
              </a:ext>
            </a:extLst>
          </p:cNvPr>
          <p:cNvSpPr txBox="1"/>
          <p:nvPr/>
        </p:nvSpPr>
        <p:spPr>
          <a:xfrm>
            <a:off x="5653664" y="1591372"/>
            <a:ext cx="1415561" cy="369332"/>
          </a:xfrm>
          <a:prstGeom prst="rect">
            <a:avLst/>
          </a:prstGeom>
          <a:noFill/>
        </p:spPr>
        <p:txBody>
          <a:bodyPr wrap="square" rtlCol="0">
            <a:spAutoFit/>
          </a:bodyPr>
          <a:lstStyle/>
          <a:p>
            <a:r>
              <a:rPr lang="pt-PT" b="1" dirty="0"/>
              <a:t>Dilatation</a:t>
            </a:r>
          </a:p>
        </p:txBody>
      </p:sp>
      <p:sp>
        <p:nvSpPr>
          <p:cNvPr id="26" name="TextBox 25">
            <a:extLst>
              <a:ext uri="{FF2B5EF4-FFF2-40B4-BE49-F238E27FC236}">
                <a16:creationId xmlns:a16="http://schemas.microsoft.com/office/drawing/2014/main" id="{E29E6C2A-32AA-48DF-B62B-FF1B6DDDCF46}"/>
              </a:ext>
            </a:extLst>
          </p:cNvPr>
          <p:cNvSpPr txBox="1"/>
          <p:nvPr/>
        </p:nvSpPr>
        <p:spPr>
          <a:xfrm>
            <a:off x="5486402" y="3748399"/>
            <a:ext cx="2535115" cy="369332"/>
          </a:xfrm>
          <a:prstGeom prst="rect">
            <a:avLst/>
          </a:prstGeom>
          <a:noFill/>
        </p:spPr>
        <p:txBody>
          <a:bodyPr wrap="square" rtlCol="0">
            <a:spAutoFit/>
          </a:bodyPr>
          <a:lstStyle/>
          <a:p>
            <a:r>
              <a:rPr lang="pt-PT" b="1" dirty="0"/>
              <a:t>Top Hat</a:t>
            </a:r>
          </a:p>
        </p:txBody>
      </p:sp>
      <p:sp>
        <p:nvSpPr>
          <p:cNvPr id="27" name="TextBox 26">
            <a:extLst>
              <a:ext uri="{FF2B5EF4-FFF2-40B4-BE49-F238E27FC236}">
                <a16:creationId xmlns:a16="http://schemas.microsoft.com/office/drawing/2014/main" id="{25C3A84E-FF6E-4B3C-8103-829B44ABED61}"/>
              </a:ext>
            </a:extLst>
          </p:cNvPr>
          <p:cNvSpPr txBox="1"/>
          <p:nvPr/>
        </p:nvSpPr>
        <p:spPr>
          <a:xfrm>
            <a:off x="9401909" y="3761329"/>
            <a:ext cx="2535115" cy="369332"/>
          </a:xfrm>
          <a:prstGeom prst="rect">
            <a:avLst/>
          </a:prstGeom>
          <a:noFill/>
        </p:spPr>
        <p:txBody>
          <a:bodyPr wrap="square" rtlCol="0">
            <a:spAutoFit/>
          </a:bodyPr>
          <a:lstStyle/>
          <a:p>
            <a:r>
              <a:rPr lang="pt-PT" b="1" dirty="0"/>
              <a:t>Closing</a:t>
            </a:r>
          </a:p>
        </p:txBody>
      </p:sp>
      <p:pic>
        <p:nvPicPr>
          <p:cNvPr id="1040" name="Picture 16">
            <a:extLst>
              <a:ext uri="{FF2B5EF4-FFF2-40B4-BE49-F238E27FC236}">
                <a16:creationId xmlns:a16="http://schemas.microsoft.com/office/drawing/2014/main" id="{5AB45158-A305-4EBE-8875-E72F0AFB85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8169" y="4180308"/>
            <a:ext cx="21336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143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Histogram Equalization</a:t>
            </a:r>
          </a:p>
        </p:txBody>
      </p:sp>
      <p:sp>
        <p:nvSpPr>
          <p:cNvPr id="3" name="Inhaltsplatzhalter 2"/>
          <p:cNvSpPr>
            <a:spLocks noGrp="1"/>
          </p:cNvSpPr>
          <p:nvPr>
            <p:ph idx="1"/>
          </p:nvPr>
        </p:nvSpPr>
        <p:spPr>
          <a:xfrm>
            <a:off x="747346" y="1195754"/>
            <a:ext cx="11260179" cy="3992585"/>
          </a:xfrm>
        </p:spPr>
        <p:txBody>
          <a:bodyPr>
            <a:normAutofit/>
          </a:bodyPr>
          <a:lstStyle/>
          <a:p>
            <a:pPr algn="just"/>
            <a:r>
              <a:rPr lang="en-US" dirty="0"/>
              <a:t>Consider an image whose pixel values are confined to some specific range of values only. For </a:t>
            </a:r>
            <a:r>
              <a:rPr lang="en-US" dirty="0" err="1"/>
              <a:t>eg</a:t>
            </a:r>
            <a:r>
              <a:rPr lang="en-US" dirty="0"/>
              <a:t>, brighter image will have all pixels confined to high values. But a good image will have pixels from all regions of the image.</a:t>
            </a:r>
          </a:p>
          <a:p>
            <a:pPr algn="just"/>
            <a:endParaRPr lang="en-US" dirty="0"/>
          </a:p>
          <a:p>
            <a:pPr algn="just"/>
            <a:endParaRPr lang="en-US" dirty="0"/>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3074" name="Picture 2" descr="Histograms Equalization">
            <a:extLst>
              <a:ext uri="{FF2B5EF4-FFF2-40B4-BE49-F238E27FC236}">
                <a16:creationId xmlns:a16="http://schemas.microsoft.com/office/drawing/2014/main" id="{02C19D48-C6B0-4025-A5C3-B16F32103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029" y="2448711"/>
            <a:ext cx="2905125" cy="1307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150C8DC-E1CC-4050-BE07-7997960C5237}"/>
              </a:ext>
            </a:extLst>
          </p:cNvPr>
          <p:cNvPicPr>
            <a:picLocks noChangeAspect="1"/>
          </p:cNvPicPr>
          <p:nvPr/>
        </p:nvPicPr>
        <p:blipFill>
          <a:blip r:embed="rId3"/>
          <a:stretch>
            <a:fillRect/>
          </a:stretch>
        </p:blipFill>
        <p:spPr>
          <a:xfrm>
            <a:off x="1189204" y="3818525"/>
            <a:ext cx="4286250" cy="2085975"/>
          </a:xfrm>
          <a:prstGeom prst="rect">
            <a:avLst/>
          </a:prstGeom>
        </p:spPr>
      </p:pic>
      <p:pic>
        <p:nvPicPr>
          <p:cNvPr id="3076" name="Picture 4" descr="Histograms Equalization">
            <a:extLst>
              <a:ext uri="{FF2B5EF4-FFF2-40B4-BE49-F238E27FC236}">
                <a16:creationId xmlns:a16="http://schemas.microsoft.com/office/drawing/2014/main" id="{5DE3EDC6-E99E-461D-8D9F-49C9D0794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428" y="3794117"/>
            <a:ext cx="4286250" cy="223837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FA13C24-F6F3-4345-AF60-AB4E99D62A97}"/>
              </a:ext>
            </a:extLst>
          </p:cNvPr>
          <p:cNvSpPr/>
          <p:nvPr/>
        </p:nvSpPr>
        <p:spPr>
          <a:xfrm>
            <a:off x="5572125" y="4606528"/>
            <a:ext cx="1461930" cy="489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50323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What is Computer Vision?</a:t>
            </a:r>
          </a:p>
        </p:txBody>
      </p:sp>
      <p:sp>
        <p:nvSpPr>
          <p:cNvPr id="3" name="Inhaltsplatzhalter 2"/>
          <p:cNvSpPr>
            <a:spLocks noGrp="1"/>
          </p:cNvSpPr>
          <p:nvPr>
            <p:ph idx="1"/>
          </p:nvPr>
        </p:nvSpPr>
        <p:spPr>
          <a:xfrm>
            <a:off x="650421" y="1195754"/>
            <a:ext cx="10891157" cy="4510454"/>
          </a:xfrm>
        </p:spPr>
        <p:txBody>
          <a:bodyPr>
            <a:normAutofit/>
          </a:bodyPr>
          <a:lstStyle/>
          <a:p>
            <a:pPr algn="just"/>
            <a:r>
              <a:rPr lang="en-US" dirty="0"/>
              <a:t>Computer Vision is a field in Artificial Intelligence that enable machines to derive meaningful information from visual inputs (images, videos) and take actions based on that information.</a:t>
            </a:r>
          </a:p>
          <a:p>
            <a:pPr algn="just"/>
            <a:endParaRPr lang="en-US" dirty="0"/>
          </a:p>
          <a:p>
            <a:pPr algn="just"/>
            <a:r>
              <a:rPr lang="en-US" dirty="0"/>
              <a:t>It works much the same as human vision, except humans have a head start. Human sight has the advantage of lifetimes of context to train how to tell objects apart, how far away they are, whether they are moving and whether there is something wrong in an image.</a:t>
            </a:r>
          </a:p>
        </p:txBody>
      </p:sp>
      <p:sp>
        <p:nvSpPr>
          <p:cNvPr id="5" name="TextBox 4">
            <a:extLst>
              <a:ext uri="{FF2B5EF4-FFF2-40B4-BE49-F238E27FC236}">
                <a16:creationId xmlns:a16="http://schemas.microsoft.com/office/drawing/2014/main" id="{BF2121E9-B721-428F-9D84-9F42E07BF1B2}"/>
              </a:ext>
            </a:extLst>
          </p:cNvPr>
          <p:cNvSpPr txBox="1"/>
          <p:nvPr/>
        </p:nvSpPr>
        <p:spPr>
          <a:xfrm>
            <a:off x="6995955" y="5257800"/>
            <a:ext cx="4545623" cy="276999"/>
          </a:xfrm>
          <a:prstGeom prst="rect">
            <a:avLst/>
          </a:prstGeom>
          <a:noFill/>
        </p:spPr>
        <p:txBody>
          <a:bodyPr wrap="square" rtlCol="0">
            <a:spAutoFit/>
          </a:bodyPr>
          <a:lstStyle/>
          <a:p>
            <a:r>
              <a:rPr lang="pt-PT" sz="1200" dirty="0"/>
              <a:t>Reference: https://www.ibm.com/topics/computer-vision</a:t>
            </a:r>
          </a:p>
        </p:txBody>
      </p:sp>
    </p:spTree>
    <p:extLst>
      <p:ext uri="{BB962C8B-B14F-4D97-AF65-F5344CB8AC3E}">
        <p14:creationId xmlns:p14="http://schemas.microsoft.com/office/powerpoint/2010/main" val="2285025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Canny Edge Detection</a:t>
            </a:r>
          </a:p>
        </p:txBody>
      </p:sp>
      <p:sp>
        <p:nvSpPr>
          <p:cNvPr id="3" name="Inhaltsplatzhalter 2"/>
          <p:cNvSpPr>
            <a:spLocks noGrp="1"/>
          </p:cNvSpPr>
          <p:nvPr>
            <p:ph idx="1"/>
          </p:nvPr>
        </p:nvSpPr>
        <p:spPr>
          <a:xfrm>
            <a:off x="931775" y="1195754"/>
            <a:ext cx="10891157" cy="4510454"/>
          </a:xfrm>
        </p:spPr>
        <p:txBody>
          <a:bodyPr>
            <a:normAutofit/>
          </a:bodyPr>
          <a:lstStyle/>
          <a:p>
            <a:pPr algn="just"/>
            <a:r>
              <a:rPr lang="en-US" dirty="0"/>
              <a:t>Multi-stage algorithm:</a:t>
            </a:r>
          </a:p>
          <a:p>
            <a:pPr lvl="1" algn="just"/>
            <a:r>
              <a:rPr lang="en-US" dirty="0"/>
              <a:t>Noise reduction</a:t>
            </a:r>
          </a:p>
          <a:p>
            <a:pPr lvl="1" algn="just"/>
            <a:r>
              <a:rPr lang="en-US" dirty="0"/>
              <a:t>Finding Intensity Gradient of the Image</a:t>
            </a:r>
          </a:p>
          <a:p>
            <a:pPr lvl="1" algn="just"/>
            <a:r>
              <a:rPr lang="en-US" dirty="0"/>
              <a:t>Non-maximum Suppression</a:t>
            </a:r>
          </a:p>
          <a:p>
            <a:pPr lvl="1" algn="just"/>
            <a:r>
              <a:rPr lang="en-US" dirty="0"/>
              <a:t>Hysteresis Thresholding</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1026" name="Picture 2">
            <a:extLst>
              <a:ext uri="{FF2B5EF4-FFF2-40B4-BE49-F238E27FC236}">
                <a16:creationId xmlns:a16="http://schemas.microsoft.com/office/drawing/2014/main" id="{FB108149-F5D1-41B7-A48A-01824FBEF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799" y="3334698"/>
            <a:ext cx="6982641" cy="2327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534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Harris Corner Detection</a:t>
            </a:r>
          </a:p>
        </p:txBody>
      </p:sp>
      <p:sp>
        <p:nvSpPr>
          <p:cNvPr id="3" name="Inhaltsplatzhalter 2"/>
          <p:cNvSpPr>
            <a:spLocks noGrp="1"/>
          </p:cNvSpPr>
          <p:nvPr>
            <p:ph idx="1"/>
          </p:nvPr>
        </p:nvSpPr>
        <p:spPr>
          <a:xfrm>
            <a:off x="931775" y="1195754"/>
            <a:ext cx="10891157" cy="4510454"/>
          </a:xfrm>
        </p:spPr>
        <p:txBody>
          <a:bodyPr>
            <a:normAutofit/>
          </a:bodyPr>
          <a:lstStyle/>
          <a:p>
            <a:pPr algn="just"/>
            <a:r>
              <a:rPr lang="en-US" dirty="0"/>
              <a:t>Difference in intensity for a displacement of (</a:t>
            </a:r>
            <a:r>
              <a:rPr lang="en-US" dirty="0" err="1"/>
              <a:t>u,v</a:t>
            </a:r>
            <a:r>
              <a:rPr lang="en-US" dirty="0"/>
              <a:t>) in all directions. This is expressed as below:</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2055" name="Picture 7" descr="E(u,v) = \sum_{x,y} \underbrace{w(x,y)}_\text{window function} \, [\underbrace{I(x+u,y+v)}_\text{shifted intensity}-\underbrace{I(x,y)}_\text{intensity}]^2">
            <a:extLst>
              <a:ext uri="{FF2B5EF4-FFF2-40B4-BE49-F238E27FC236}">
                <a16:creationId xmlns:a16="http://schemas.microsoft.com/office/drawing/2014/main" id="{B9E9C357-A19D-4DA2-B8A7-5EE9E91B0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133" y="2417885"/>
            <a:ext cx="5442251" cy="64183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ll Object Detection Techniques at Once 📸👀 | Kaggle">
            <a:extLst>
              <a:ext uri="{FF2B5EF4-FFF2-40B4-BE49-F238E27FC236}">
                <a16:creationId xmlns:a16="http://schemas.microsoft.com/office/drawing/2014/main" id="{7AF2E0C4-485E-4004-9367-52AC091E5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085" y="3223041"/>
            <a:ext cx="2050346" cy="28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571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pt-PT" dirty="0"/>
              <a:t>Hough Circle Transform</a:t>
            </a:r>
          </a:p>
        </p:txBody>
      </p:sp>
      <p:sp>
        <p:nvSpPr>
          <p:cNvPr id="3" name="Inhaltsplatzhalter 2"/>
          <p:cNvSpPr>
            <a:spLocks noGrp="1"/>
          </p:cNvSpPr>
          <p:nvPr>
            <p:ph idx="1"/>
          </p:nvPr>
        </p:nvSpPr>
        <p:spPr>
          <a:xfrm>
            <a:off x="747347" y="1195754"/>
            <a:ext cx="11075586" cy="4510454"/>
          </a:xfrm>
        </p:spPr>
        <p:txBody>
          <a:bodyPr>
            <a:normAutofit/>
          </a:bodyPr>
          <a:lstStyle/>
          <a:p>
            <a:pPr algn="just"/>
            <a:r>
              <a:rPr lang="en-US" dirty="0"/>
              <a:t>Hough Gradient Method uses the gradient information of edges.</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2050" name="Picture 2" descr="(x-x_{center})^2 + (y - y_{center})^2 = r^2">
            <a:extLst>
              <a:ext uri="{FF2B5EF4-FFF2-40B4-BE49-F238E27FC236}">
                <a16:creationId xmlns:a16="http://schemas.microsoft.com/office/drawing/2014/main" id="{6077D620-1548-4D0B-915E-1D4C05E87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728" y="1905367"/>
            <a:ext cx="5068766" cy="3718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ugh Circles">
            <a:extLst>
              <a:ext uri="{FF2B5EF4-FFF2-40B4-BE49-F238E27FC236}">
                <a16:creationId xmlns:a16="http://schemas.microsoft.com/office/drawing/2014/main" id="{2AD3477C-D481-4B38-9D29-2C56A04E3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378" y="2697040"/>
            <a:ext cx="2287466" cy="282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22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Background Subtraction</a:t>
            </a:r>
          </a:p>
        </p:txBody>
      </p:sp>
      <p:sp>
        <p:nvSpPr>
          <p:cNvPr id="3" name="Inhaltsplatzhalter 2"/>
          <p:cNvSpPr>
            <a:spLocks noGrp="1"/>
          </p:cNvSpPr>
          <p:nvPr>
            <p:ph idx="1"/>
          </p:nvPr>
        </p:nvSpPr>
        <p:spPr>
          <a:xfrm>
            <a:off x="747347" y="1195754"/>
            <a:ext cx="11075586" cy="4510454"/>
          </a:xfrm>
        </p:spPr>
        <p:txBody>
          <a:bodyPr>
            <a:normAutofit/>
          </a:bodyPr>
          <a:lstStyle/>
          <a:p>
            <a:r>
              <a:rPr lang="en-US" dirty="0"/>
              <a:t>Background subtraction (BS) is a common and widely used technique for generating a foreground mask (namely, a binary image containing the pixels belonging to moving objects in the scene) by using static cameras.</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4098" name="Picture 2">
            <a:extLst>
              <a:ext uri="{FF2B5EF4-FFF2-40B4-BE49-F238E27FC236}">
                <a16:creationId xmlns:a16="http://schemas.microsoft.com/office/drawing/2014/main" id="{5151A67E-C087-4F7C-981E-0E973BB45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712" y="2650935"/>
            <a:ext cx="5780576" cy="305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8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Template Matching</a:t>
            </a:r>
          </a:p>
        </p:txBody>
      </p:sp>
      <p:sp>
        <p:nvSpPr>
          <p:cNvPr id="3" name="Inhaltsplatzhalter 2"/>
          <p:cNvSpPr>
            <a:spLocks noGrp="1"/>
          </p:cNvSpPr>
          <p:nvPr>
            <p:ph idx="1"/>
          </p:nvPr>
        </p:nvSpPr>
        <p:spPr>
          <a:xfrm>
            <a:off x="747347" y="1195754"/>
            <a:ext cx="11075586" cy="4510454"/>
          </a:xfrm>
        </p:spPr>
        <p:txBody>
          <a:bodyPr>
            <a:normAutofit/>
          </a:bodyPr>
          <a:lstStyle/>
          <a:p>
            <a:pPr algn="just"/>
            <a:r>
              <a:rPr lang="en-US" dirty="0"/>
              <a:t>Template Matching is a method for searching and finding the location of a template image in a larger image. It simply slides the template image over the input image (as in 2D convolution) and compares the template and patch of input image under the template image. </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4" name="Picture 2" descr="Template Image">
            <a:extLst>
              <a:ext uri="{FF2B5EF4-FFF2-40B4-BE49-F238E27FC236}">
                <a16:creationId xmlns:a16="http://schemas.microsoft.com/office/drawing/2014/main" id="{B1393E58-8133-435A-864B-5C29BCACD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3763437"/>
            <a:ext cx="895350" cy="11639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ate Image">
            <a:extLst>
              <a:ext uri="{FF2B5EF4-FFF2-40B4-BE49-F238E27FC236}">
                <a16:creationId xmlns:a16="http://schemas.microsoft.com/office/drawing/2014/main" id="{FB94F8A2-2170-4123-8EFA-E238CF7F7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4" y="3028584"/>
            <a:ext cx="5781209" cy="263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21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Object Tracking (by color)</a:t>
            </a:r>
          </a:p>
        </p:txBody>
      </p:sp>
      <p:sp>
        <p:nvSpPr>
          <p:cNvPr id="3" name="Inhaltsplatzhalter 2"/>
          <p:cNvSpPr>
            <a:spLocks noGrp="1"/>
          </p:cNvSpPr>
          <p:nvPr>
            <p:ph idx="1"/>
          </p:nvPr>
        </p:nvSpPr>
        <p:spPr>
          <a:xfrm>
            <a:off x="747347" y="1195754"/>
            <a:ext cx="11075586" cy="4510454"/>
          </a:xfrm>
        </p:spPr>
        <p:txBody>
          <a:bodyPr>
            <a:normAutofit/>
          </a:bodyPr>
          <a:lstStyle/>
          <a:p>
            <a:r>
              <a:rPr lang="en-US" dirty="0"/>
              <a:t>Take each frame of the video</a:t>
            </a:r>
          </a:p>
          <a:p>
            <a:r>
              <a:rPr lang="en-US" dirty="0"/>
              <a:t>Convert from BGR to HSV color-space</a:t>
            </a:r>
          </a:p>
          <a:p>
            <a:r>
              <a:rPr lang="en-US" dirty="0"/>
              <a:t>We threshold the HSV image for a range of blue color</a:t>
            </a:r>
          </a:p>
          <a:p>
            <a:r>
              <a:rPr lang="en-US" dirty="0"/>
              <a:t>Now extract the blue object alone, we can do whatever on that image we want.</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7170" name="Picture 2" descr="Blue Object Tracking">
            <a:extLst>
              <a:ext uri="{FF2B5EF4-FFF2-40B4-BE49-F238E27FC236}">
                <a16:creationId xmlns:a16="http://schemas.microsoft.com/office/drawing/2014/main" id="{69C931FA-A60E-433F-B975-863BBECC3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41" y="3574590"/>
            <a:ext cx="8628917" cy="232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36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Face Detection (Haar Cascades)</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6146" name="Picture 2" descr="Haar Features">
            <a:extLst>
              <a:ext uri="{FF2B5EF4-FFF2-40B4-BE49-F238E27FC236}">
                <a16:creationId xmlns:a16="http://schemas.microsoft.com/office/drawing/2014/main" id="{3FD3AECB-81A4-4AD9-B0F2-9993C8E5D0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5194" y="3000375"/>
            <a:ext cx="304800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ace Detection">
            <a:extLst>
              <a:ext uri="{FF2B5EF4-FFF2-40B4-BE49-F238E27FC236}">
                <a16:creationId xmlns:a16="http://schemas.microsoft.com/office/drawing/2014/main" id="{65710E1A-84BD-4BD3-A083-7C18BA30D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010" y="3281362"/>
            <a:ext cx="318135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ace Detection">
            <a:extLst>
              <a:ext uri="{FF2B5EF4-FFF2-40B4-BE49-F238E27FC236}">
                <a16:creationId xmlns:a16="http://schemas.microsoft.com/office/drawing/2014/main" id="{217A94B6-74CC-4B96-92A2-67CA5F23E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8427" y="3000375"/>
            <a:ext cx="2851251"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C5B749E-21FF-4779-9236-B9B914B46127}"/>
              </a:ext>
            </a:extLst>
          </p:cNvPr>
          <p:cNvSpPr/>
          <p:nvPr/>
        </p:nvSpPr>
        <p:spPr>
          <a:xfrm>
            <a:off x="592015" y="1276350"/>
            <a:ext cx="11268075" cy="1477328"/>
          </a:xfrm>
          <a:prstGeom prst="rect">
            <a:avLst/>
          </a:prstGeom>
        </p:spPr>
        <p:txBody>
          <a:bodyPr wrap="square">
            <a:spAutoFit/>
          </a:bodyPr>
          <a:lstStyle/>
          <a:p>
            <a:pPr algn="just"/>
            <a:r>
              <a:rPr lang="en-US" dirty="0">
                <a:solidFill>
                  <a:srgbClr val="404040"/>
                </a:solidFill>
                <a:latin typeface="Lato"/>
              </a:rPr>
              <a:t>Initially, the algorithm needs a lot of positive images (images of faces) and negative images (images without faces) to train the classifier. Then we need to extract features from it. For this, </a:t>
            </a:r>
            <a:r>
              <a:rPr lang="en-US" dirty="0" err="1">
                <a:solidFill>
                  <a:srgbClr val="404040"/>
                </a:solidFill>
                <a:latin typeface="Lato"/>
              </a:rPr>
              <a:t>haar</a:t>
            </a:r>
            <a:r>
              <a:rPr lang="en-US" dirty="0">
                <a:solidFill>
                  <a:srgbClr val="404040"/>
                </a:solidFill>
                <a:latin typeface="Lato"/>
              </a:rPr>
              <a:t> features shown in below image are used. They are just like our convolutional kernel. </a:t>
            </a:r>
          </a:p>
          <a:p>
            <a:pPr algn="just"/>
            <a:r>
              <a:rPr lang="en-US" dirty="0">
                <a:solidFill>
                  <a:srgbClr val="404040"/>
                </a:solidFill>
                <a:latin typeface="Lato"/>
              </a:rPr>
              <a:t>Each feature is a single value obtained by subtracting sum of pixels under white rectangle from sum of pixels under black rectangle.</a:t>
            </a:r>
            <a:endParaRPr lang="pt-PT" dirty="0"/>
          </a:p>
        </p:txBody>
      </p:sp>
    </p:spTree>
    <p:extLst>
      <p:ext uri="{BB962C8B-B14F-4D97-AF65-F5344CB8AC3E}">
        <p14:creationId xmlns:p14="http://schemas.microsoft.com/office/powerpoint/2010/main" val="165985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2"/>
            <a:ext cx="9144000" cy="4513507"/>
          </a:xfrm>
        </p:spPr>
        <p:txBody>
          <a:bodyPr>
            <a:normAutofit fontScale="90000"/>
          </a:bodyPr>
          <a:lstStyle/>
          <a:p>
            <a:r>
              <a:rPr lang="de-DE" dirty="0">
                <a:solidFill>
                  <a:srgbClr val="FFC000"/>
                </a:solidFill>
              </a:rPr>
              <a:t>This so far were algorithms within was what is called „traditional computer vision techniques“.</a:t>
            </a:r>
            <a:br>
              <a:rPr lang="de-DE" dirty="0">
                <a:solidFill>
                  <a:srgbClr val="FFC000"/>
                </a:solidFill>
              </a:rPr>
            </a:br>
            <a:r>
              <a:rPr lang="de-DE" dirty="0">
                <a:solidFill>
                  <a:srgbClr val="FFC000"/>
                </a:solidFill>
              </a:rPr>
              <a:t>Now let‘s take a look of machine learning techniques.</a:t>
            </a:r>
            <a:endParaRPr lang="de-DE" sz="4000" dirty="0">
              <a:solidFill>
                <a:srgbClr val="FFC000"/>
              </a:solidFill>
            </a:endParaRPr>
          </a:p>
        </p:txBody>
      </p:sp>
    </p:spTree>
    <p:extLst>
      <p:ext uri="{BB962C8B-B14F-4D97-AF65-F5344CB8AC3E}">
        <p14:creationId xmlns:p14="http://schemas.microsoft.com/office/powerpoint/2010/main" val="248754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Traditional Computer Vision vs Deep Learning</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pic>
        <p:nvPicPr>
          <p:cNvPr id="4" name="Content Placeholder 3">
            <a:extLst>
              <a:ext uri="{FF2B5EF4-FFF2-40B4-BE49-F238E27FC236}">
                <a16:creationId xmlns:a16="http://schemas.microsoft.com/office/drawing/2014/main" id="{979BDC62-B932-4BBF-8775-D8334D632B2F}"/>
              </a:ext>
            </a:extLst>
          </p:cNvPr>
          <p:cNvPicPr>
            <a:picLocks noGrp="1" noChangeAspect="1"/>
          </p:cNvPicPr>
          <p:nvPr>
            <p:ph idx="1"/>
          </p:nvPr>
        </p:nvPicPr>
        <p:blipFill>
          <a:blip r:embed="rId2"/>
          <a:stretch>
            <a:fillRect/>
          </a:stretch>
        </p:blipFill>
        <p:spPr>
          <a:xfrm>
            <a:off x="1442898" y="1631156"/>
            <a:ext cx="10136780" cy="3595688"/>
          </a:xfrm>
          <a:prstGeom prst="rect">
            <a:avLst/>
          </a:prstGeom>
        </p:spPr>
      </p:pic>
    </p:spTree>
    <p:extLst>
      <p:ext uri="{BB962C8B-B14F-4D97-AF65-F5344CB8AC3E}">
        <p14:creationId xmlns:p14="http://schemas.microsoft.com/office/powerpoint/2010/main" val="4051710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Convolutional Neural Networks (CNNs)</a:t>
            </a:r>
          </a:p>
        </p:txBody>
      </p:sp>
      <p:sp>
        <p:nvSpPr>
          <p:cNvPr id="3" name="Inhaltsplatzhalter 2"/>
          <p:cNvSpPr>
            <a:spLocks noGrp="1"/>
          </p:cNvSpPr>
          <p:nvPr>
            <p:ph idx="1"/>
          </p:nvPr>
        </p:nvSpPr>
        <p:spPr>
          <a:xfrm>
            <a:off x="747347" y="1195754"/>
            <a:ext cx="11075586" cy="4510454"/>
          </a:xfrm>
        </p:spPr>
        <p:txBody>
          <a:bodyPr>
            <a:normAutofit/>
          </a:bodyPr>
          <a:lstStyle/>
          <a:p>
            <a:r>
              <a:rPr lang="en-US" dirty="0"/>
              <a:t>A CNN is a neural network: an algorithm used to recognize patterns in data. Neural Networks in general are composed of a collection of neurons that are organized in layers, each with their own learnable weights and biases.</a:t>
            </a:r>
          </a:p>
          <a:p>
            <a:r>
              <a:rPr lang="en-US" dirty="0"/>
              <a:t>It has the following elements:</a:t>
            </a:r>
          </a:p>
          <a:p>
            <a:pPr lvl="1"/>
            <a:r>
              <a:rPr lang="en-US" dirty="0"/>
              <a:t>Tensor</a:t>
            </a:r>
          </a:p>
          <a:p>
            <a:pPr lvl="1"/>
            <a:r>
              <a:rPr lang="en-US" dirty="0"/>
              <a:t>Neuron</a:t>
            </a:r>
          </a:p>
          <a:p>
            <a:pPr lvl="1"/>
            <a:r>
              <a:rPr lang="en-US" dirty="0"/>
              <a:t>Layers</a:t>
            </a:r>
          </a:p>
          <a:p>
            <a:pPr lvl="1"/>
            <a:r>
              <a:rPr lang="en-US" dirty="0"/>
              <a:t>Kernel weights and biases</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spTree>
    <p:extLst>
      <p:ext uri="{BB962C8B-B14F-4D97-AF65-F5344CB8AC3E}">
        <p14:creationId xmlns:p14="http://schemas.microsoft.com/office/powerpoint/2010/main" val="129696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History of Computer Vision</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866" y="6016557"/>
            <a:ext cx="4545623" cy="461665"/>
          </a:xfrm>
          <a:prstGeom prst="rect">
            <a:avLst/>
          </a:prstGeom>
          <a:noFill/>
        </p:spPr>
        <p:txBody>
          <a:bodyPr wrap="square" rtlCol="0">
            <a:spAutoFit/>
          </a:bodyPr>
          <a:lstStyle/>
          <a:p>
            <a:r>
              <a:rPr lang="pt-PT" sz="1200" dirty="0"/>
              <a:t>Source: https://katiehuang1221.medium.com/an-introduction-to-computer-vision-131826e2b512</a:t>
            </a:r>
          </a:p>
        </p:txBody>
      </p:sp>
      <p:pic>
        <p:nvPicPr>
          <p:cNvPr id="6" name="Picture 5" descr="Timeline&#10;&#10;Description automatically generated">
            <a:extLst>
              <a:ext uri="{FF2B5EF4-FFF2-40B4-BE49-F238E27FC236}">
                <a16:creationId xmlns:a16="http://schemas.microsoft.com/office/drawing/2014/main" id="{7422D802-E28B-4036-B3BC-58E2DD662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75" y="1076845"/>
            <a:ext cx="10387814" cy="4704309"/>
          </a:xfrm>
          <a:prstGeom prst="rect">
            <a:avLst/>
          </a:prstGeom>
        </p:spPr>
      </p:pic>
    </p:spTree>
    <p:extLst>
      <p:ext uri="{BB962C8B-B14F-4D97-AF65-F5344CB8AC3E}">
        <p14:creationId xmlns:p14="http://schemas.microsoft.com/office/powerpoint/2010/main" val="1333468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Convolutional Neural Networks (CNNs)</a:t>
            </a:r>
          </a:p>
        </p:txBody>
      </p:sp>
      <p:sp>
        <p:nvSpPr>
          <p:cNvPr id="3" name="Inhaltsplatzhalter 2"/>
          <p:cNvSpPr>
            <a:spLocks noGrp="1"/>
          </p:cNvSpPr>
          <p:nvPr>
            <p:ph idx="1"/>
          </p:nvPr>
        </p:nvSpPr>
        <p:spPr>
          <a:xfrm>
            <a:off x="747347" y="1195754"/>
            <a:ext cx="11075586" cy="4510454"/>
          </a:xfrm>
        </p:spPr>
        <p:txBody>
          <a:bodyPr>
            <a:normAutofit/>
          </a:bodyPr>
          <a:lstStyle/>
          <a:p>
            <a:endParaRPr lang="en-US" dirty="0"/>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276999"/>
          </a:xfrm>
          <a:prstGeom prst="rect">
            <a:avLst/>
          </a:prstGeom>
          <a:noFill/>
        </p:spPr>
        <p:txBody>
          <a:bodyPr wrap="square" rtlCol="0">
            <a:spAutoFit/>
          </a:bodyPr>
          <a:lstStyle/>
          <a:p>
            <a:r>
              <a:rPr lang="pt-PT" sz="1200" dirty="0"/>
              <a:t>Reference: https://poloclub.github.io/cnn-explainer/</a:t>
            </a:r>
          </a:p>
        </p:txBody>
      </p:sp>
      <p:pic>
        <p:nvPicPr>
          <p:cNvPr id="9218" name="Picture 2" descr="clicking on topmost first conv. layer activation map">
            <a:extLst>
              <a:ext uri="{FF2B5EF4-FFF2-40B4-BE49-F238E27FC236}">
                <a16:creationId xmlns:a16="http://schemas.microsoft.com/office/drawing/2014/main" id="{6AE5710D-599E-48F6-9D12-1C7D5539DF3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4623" y="1195754"/>
            <a:ext cx="3539543" cy="478885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licking on topmost first conv. layer activation map">
            <a:extLst>
              <a:ext uri="{FF2B5EF4-FFF2-40B4-BE49-F238E27FC236}">
                <a16:creationId xmlns:a16="http://schemas.microsoft.com/office/drawing/2014/main" id="{A8C4EEEC-BFD6-44ED-93FB-CD51F16642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88742" y="1522751"/>
            <a:ext cx="7158635" cy="381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74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Deep Learning architectures are complex and hard to analyze!</a:t>
            </a:r>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276999"/>
          </a:xfrm>
          <a:prstGeom prst="rect">
            <a:avLst/>
          </a:prstGeom>
          <a:noFill/>
        </p:spPr>
        <p:txBody>
          <a:bodyPr wrap="square" rtlCol="0">
            <a:spAutoFit/>
          </a:bodyPr>
          <a:lstStyle/>
          <a:p>
            <a:r>
              <a:rPr lang="pt-PT" sz="1200" dirty="0"/>
              <a:t>Reference: https://poloclub.github.io/cnn-explainer/</a:t>
            </a:r>
          </a:p>
        </p:txBody>
      </p:sp>
      <p:pic>
        <p:nvPicPr>
          <p:cNvPr id="12292" name="Picture 4">
            <a:extLst>
              <a:ext uri="{FF2B5EF4-FFF2-40B4-BE49-F238E27FC236}">
                <a16:creationId xmlns:a16="http://schemas.microsoft.com/office/drawing/2014/main" id="{4D817D2C-6F8B-4A05-87BD-9A154B770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1147128"/>
            <a:ext cx="8352804" cy="464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06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If you feel interested about learning more CV we suggest:</a:t>
            </a:r>
          </a:p>
        </p:txBody>
      </p:sp>
      <p:sp>
        <p:nvSpPr>
          <p:cNvPr id="3" name="Inhaltsplatzhalter 2"/>
          <p:cNvSpPr>
            <a:spLocks noGrp="1"/>
          </p:cNvSpPr>
          <p:nvPr>
            <p:ph idx="1"/>
          </p:nvPr>
        </p:nvSpPr>
        <p:spPr>
          <a:xfrm>
            <a:off x="747347" y="1195754"/>
            <a:ext cx="11075586" cy="4510454"/>
          </a:xfrm>
        </p:spPr>
        <p:txBody>
          <a:bodyPr>
            <a:normAutofit/>
          </a:bodyPr>
          <a:lstStyle/>
          <a:p>
            <a:r>
              <a:rPr lang="en-US" dirty="0">
                <a:hlinkClick r:id="rId2"/>
              </a:rPr>
              <a:t>OpenCV tutorials</a:t>
            </a:r>
            <a:endParaRPr lang="en-US" dirty="0"/>
          </a:p>
          <a:p>
            <a:endParaRPr lang="en-US" dirty="0"/>
          </a:p>
          <a:p>
            <a:r>
              <a:rPr lang="en-US" dirty="0">
                <a:hlinkClick r:id="rId3"/>
              </a:rPr>
              <a:t>Kaggle Computer Vision Tutorials</a:t>
            </a:r>
            <a:endParaRPr lang="en-US" dirty="0"/>
          </a:p>
          <a:p>
            <a:endParaRPr lang="en-US" dirty="0">
              <a:hlinkClick r:id="rId4"/>
            </a:endParaRPr>
          </a:p>
          <a:p>
            <a:r>
              <a:rPr lang="en-US" dirty="0">
                <a:hlinkClick r:id="rId4"/>
              </a:rPr>
              <a:t>Digit Recognizer Challenge</a:t>
            </a:r>
            <a:endParaRPr lang="en-US" dirty="0"/>
          </a:p>
        </p:txBody>
      </p:sp>
      <p:sp>
        <p:nvSpPr>
          <p:cNvPr id="5" name="TextBox 4">
            <a:extLst>
              <a:ext uri="{FF2B5EF4-FFF2-40B4-BE49-F238E27FC236}">
                <a16:creationId xmlns:a16="http://schemas.microsoft.com/office/drawing/2014/main" id="{BF2121E9-B721-428F-9D84-9F42E07BF1B2}"/>
              </a:ext>
            </a:extLst>
          </p:cNvPr>
          <p:cNvSpPr txBox="1"/>
          <p:nvPr/>
        </p:nvSpPr>
        <p:spPr>
          <a:xfrm>
            <a:off x="7034055" y="6038850"/>
            <a:ext cx="4545623" cy="461665"/>
          </a:xfrm>
          <a:prstGeom prst="rect">
            <a:avLst/>
          </a:prstGeom>
          <a:noFill/>
        </p:spPr>
        <p:txBody>
          <a:bodyPr wrap="square" rtlCol="0">
            <a:spAutoFit/>
          </a:bodyPr>
          <a:lstStyle/>
          <a:p>
            <a:r>
              <a:rPr lang="pt-PT" sz="1200" dirty="0"/>
              <a:t>Reference: https://docs.opencv.org/master/da/d22/tutorial_py_canny.html</a:t>
            </a:r>
          </a:p>
        </p:txBody>
      </p:sp>
    </p:spTree>
    <p:extLst>
      <p:ext uri="{BB962C8B-B14F-4D97-AF65-F5344CB8AC3E}">
        <p14:creationId xmlns:p14="http://schemas.microsoft.com/office/powerpoint/2010/main" val="2946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538923"/>
            <a:ext cx="9144000" cy="2545398"/>
          </a:xfrm>
        </p:spPr>
        <p:txBody>
          <a:bodyPr>
            <a:normAutofit/>
          </a:bodyPr>
          <a:lstStyle/>
          <a:p>
            <a:r>
              <a:rPr lang="de-DE" b="1" dirty="0">
                <a:solidFill>
                  <a:srgbClr val="FFC000"/>
                </a:solidFill>
              </a:rPr>
              <a:t>Thank you!</a:t>
            </a:r>
            <a:br>
              <a:rPr lang="de-DE" b="1" dirty="0">
                <a:solidFill>
                  <a:srgbClr val="FFC000"/>
                </a:solidFill>
              </a:rPr>
            </a:br>
            <a:endParaRPr lang="de-DE" sz="4000" b="1" dirty="0">
              <a:solidFill>
                <a:srgbClr val="FFC000"/>
              </a:solidFill>
            </a:endParaRPr>
          </a:p>
        </p:txBody>
      </p:sp>
    </p:spTree>
    <p:extLst>
      <p:ext uri="{BB962C8B-B14F-4D97-AF65-F5344CB8AC3E}">
        <p14:creationId xmlns:p14="http://schemas.microsoft.com/office/powerpoint/2010/main" val="892362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Fields where Computer Vision is used</a:t>
            </a:r>
          </a:p>
        </p:txBody>
      </p:sp>
      <p:sp>
        <p:nvSpPr>
          <p:cNvPr id="3" name="Inhaltsplatzhalter 2"/>
          <p:cNvSpPr>
            <a:spLocks noGrp="1"/>
          </p:cNvSpPr>
          <p:nvPr>
            <p:ph idx="1"/>
          </p:nvPr>
        </p:nvSpPr>
        <p:spPr>
          <a:xfrm>
            <a:off x="650422" y="1195754"/>
            <a:ext cx="2813748" cy="4510454"/>
          </a:xfrm>
        </p:spPr>
        <p:txBody>
          <a:bodyPr>
            <a:normAutofit/>
          </a:bodyPr>
          <a:lstStyle/>
          <a:p>
            <a:pPr algn="just"/>
            <a:r>
              <a:rPr lang="en-US" dirty="0"/>
              <a:t>Health systems</a:t>
            </a:r>
          </a:p>
          <a:p>
            <a:pPr algn="just"/>
            <a:endParaRPr lang="en-US" dirty="0"/>
          </a:p>
          <a:p>
            <a:pPr algn="just"/>
            <a:endParaRPr lang="en-US" dirty="0"/>
          </a:p>
        </p:txBody>
      </p:sp>
      <p:pic>
        <p:nvPicPr>
          <p:cNvPr id="4" name="Picture 3">
            <a:extLst>
              <a:ext uri="{FF2B5EF4-FFF2-40B4-BE49-F238E27FC236}">
                <a16:creationId xmlns:a16="http://schemas.microsoft.com/office/drawing/2014/main" id="{CEA85BCE-2B0F-4DF6-A4C6-466B183FCAC5}"/>
              </a:ext>
            </a:extLst>
          </p:cNvPr>
          <p:cNvPicPr>
            <a:picLocks noChangeAspect="1"/>
          </p:cNvPicPr>
          <p:nvPr/>
        </p:nvPicPr>
        <p:blipFill>
          <a:blip r:embed="rId2"/>
          <a:stretch>
            <a:fillRect/>
          </a:stretch>
        </p:blipFill>
        <p:spPr>
          <a:xfrm>
            <a:off x="974351" y="1791399"/>
            <a:ext cx="1899225" cy="3743400"/>
          </a:xfrm>
          <a:prstGeom prst="rect">
            <a:avLst/>
          </a:prstGeom>
        </p:spPr>
      </p:pic>
      <p:sp>
        <p:nvSpPr>
          <p:cNvPr id="6" name="Inhaltsplatzhalter 2">
            <a:extLst>
              <a:ext uri="{FF2B5EF4-FFF2-40B4-BE49-F238E27FC236}">
                <a16:creationId xmlns:a16="http://schemas.microsoft.com/office/drawing/2014/main" id="{A0492982-9A4E-4F7C-824C-C69EE2E535A3}"/>
              </a:ext>
            </a:extLst>
          </p:cNvPr>
          <p:cNvSpPr txBox="1">
            <a:spLocks/>
          </p:cNvSpPr>
          <p:nvPr/>
        </p:nvSpPr>
        <p:spPr>
          <a:xfrm>
            <a:off x="4431596" y="1173773"/>
            <a:ext cx="2813748" cy="4510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000"/>
              </a:buClr>
              <a:buFont typeface="Wingdings" panose="05000000000000000000" pitchFamily="2" charset="2"/>
              <a:buChar char="§"/>
              <a:defRPr sz="2800" kern="1200">
                <a:solidFill>
                  <a:schemeClr val="tx1"/>
                </a:solidFill>
                <a:latin typeface="Calibri" panose="020F0502020204030204" pitchFamily="34" charset="0"/>
                <a:ea typeface="BatangChe" panose="02030609000101010101" pitchFamily="49" charset="-127"/>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tx1"/>
                </a:solidFill>
                <a:latin typeface="Calibri" panose="020F0502020204030204" pitchFamily="34" charset="0"/>
                <a:ea typeface="BatangChe" panose="02030609000101010101" pitchFamily="49" charset="-127"/>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tx1"/>
                </a:solidFill>
                <a:latin typeface="Calibri" panose="020F0502020204030204" pitchFamily="34" charset="0"/>
                <a:ea typeface="BatangChe" panose="02030609000101010101" pitchFamily="49" charset="-127"/>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tx1"/>
                </a:solidFill>
                <a:latin typeface="Calibri" panose="020F0502020204030204" pitchFamily="34" charset="0"/>
                <a:ea typeface="BatangChe" panose="02030609000101010101" pitchFamily="49" charset="-127"/>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tx1"/>
                </a:solidFill>
                <a:latin typeface="Calibri" panose="020F0502020204030204" pitchFamily="34" charset="0"/>
                <a:ea typeface="BatangChe" panose="02030609000101010101" pitchFamily="49"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Autonomous driving</a:t>
            </a:r>
          </a:p>
          <a:p>
            <a:pPr algn="just"/>
            <a:endParaRPr lang="en-US" dirty="0"/>
          </a:p>
          <a:p>
            <a:pPr algn="just"/>
            <a:endParaRPr lang="en-US" dirty="0"/>
          </a:p>
        </p:txBody>
      </p:sp>
      <p:pic>
        <p:nvPicPr>
          <p:cNvPr id="7" name="Picture 6">
            <a:extLst>
              <a:ext uri="{FF2B5EF4-FFF2-40B4-BE49-F238E27FC236}">
                <a16:creationId xmlns:a16="http://schemas.microsoft.com/office/drawing/2014/main" id="{823C815C-DE63-4D7E-8B1C-5C9BB017B405}"/>
              </a:ext>
            </a:extLst>
          </p:cNvPr>
          <p:cNvPicPr>
            <a:picLocks noChangeAspect="1"/>
          </p:cNvPicPr>
          <p:nvPr/>
        </p:nvPicPr>
        <p:blipFill>
          <a:blip r:embed="rId3"/>
          <a:stretch>
            <a:fillRect/>
          </a:stretch>
        </p:blipFill>
        <p:spPr>
          <a:xfrm>
            <a:off x="3686818" y="2105882"/>
            <a:ext cx="4303304" cy="2646236"/>
          </a:xfrm>
          <a:prstGeom prst="rect">
            <a:avLst/>
          </a:prstGeom>
        </p:spPr>
      </p:pic>
      <p:pic>
        <p:nvPicPr>
          <p:cNvPr id="9" name="Picture 8" descr="A picture containing text, indoor&#10;&#10;Description automatically generated">
            <a:extLst>
              <a:ext uri="{FF2B5EF4-FFF2-40B4-BE49-F238E27FC236}">
                <a16:creationId xmlns:a16="http://schemas.microsoft.com/office/drawing/2014/main" id="{060228D8-8BF0-4AE2-B811-68B11CBBAC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7508" y="2028832"/>
            <a:ext cx="3138854" cy="3138854"/>
          </a:xfrm>
          <a:prstGeom prst="rect">
            <a:avLst/>
          </a:prstGeom>
        </p:spPr>
      </p:pic>
      <p:sp>
        <p:nvSpPr>
          <p:cNvPr id="10" name="Inhaltsplatzhalter 2">
            <a:extLst>
              <a:ext uri="{FF2B5EF4-FFF2-40B4-BE49-F238E27FC236}">
                <a16:creationId xmlns:a16="http://schemas.microsoft.com/office/drawing/2014/main" id="{9804476F-F9B6-446A-91F3-EE62D94B525D}"/>
              </a:ext>
            </a:extLst>
          </p:cNvPr>
          <p:cNvSpPr txBox="1">
            <a:spLocks/>
          </p:cNvSpPr>
          <p:nvPr/>
        </p:nvSpPr>
        <p:spPr>
          <a:xfrm>
            <a:off x="8957548" y="1343032"/>
            <a:ext cx="2813748" cy="4510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000"/>
              </a:buClr>
              <a:buFont typeface="Wingdings" panose="05000000000000000000" pitchFamily="2" charset="2"/>
              <a:buChar char="§"/>
              <a:defRPr sz="2800" kern="1200">
                <a:solidFill>
                  <a:schemeClr val="tx1"/>
                </a:solidFill>
                <a:latin typeface="Calibri" panose="020F0502020204030204" pitchFamily="34" charset="0"/>
                <a:ea typeface="BatangChe" panose="02030609000101010101" pitchFamily="49" charset="-127"/>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tx1"/>
                </a:solidFill>
                <a:latin typeface="Calibri" panose="020F0502020204030204" pitchFamily="34" charset="0"/>
                <a:ea typeface="BatangChe" panose="02030609000101010101" pitchFamily="49" charset="-127"/>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tx1"/>
                </a:solidFill>
                <a:latin typeface="Calibri" panose="020F0502020204030204" pitchFamily="34" charset="0"/>
                <a:ea typeface="BatangChe" panose="02030609000101010101" pitchFamily="49" charset="-127"/>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tx1"/>
                </a:solidFill>
                <a:latin typeface="Calibri" panose="020F0502020204030204" pitchFamily="34" charset="0"/>
                <a:ea typeface="BatangChe" panose="02030609000101010101" pitchFamily="49" charset="-127"/>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tx1"/>
                </a:solidFill>
                <a:latin typeface="Calibri" panose="020F0502020204030204" pitchFamily="34" charset="0"/>
                <a:ea typeface="BatangChe" panose="02030609000101010101" pitchFamily="49"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Agriculture</a:t>
            </a:r>
          </a:p>
          <a:p>
            <a:pPr algn="just"/>
            <a:endParaRPr lang="en-US" dirty="0"/>
          </a:p>
          <a:p>
            <a:pPr algn="just"/>
            <a:endParaRPr lang="en-US" dirty="0"/>
          </a:p>
        </p:txBody>
      </p:sp>
    </p:spTree>
    <p:extLst>
      <p:ext uri="{BB962C8B-B14F-4D97-AF65-F5344CB8AC3E}">
        <p14:creationId xmlns:p14="http://schemas.microsoft.com/office/powerpoint/2010/main" val="261868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Fields where Computer Vision is used</a:t>
            </a:r>
          </a:p>
        </p:txBody>
      </p:sp>
      <p:sp>
        <p:nvSpPr>
          <p:cNvPr id="3" name="Inhaltsplatzhalter 2"/>
          <p:cNvSpPr>
            <a:spLocks noGrp="1"/>
          </p:cNvSpPr>
          <p:nvPr>
            <p:ph idx="1"/>
          </p:nvPr>
        </p:nvSpPr>
        <p:spPr>
          <a:xfrm>
            <a:off x="650422" y="1195754"/>
            <a:ext cx="2813748" cy="4510454"/>
          </a:xfrm>
        </p:spPr>
        <p:txBody>
          <a:bodyPr>
            <a:normAutofit/>
          </a:bodyPr>
          <a:lstStyle/>
          <a:p>
            <a:pPr algn="just"/>
            <a:r>
              <a:rPr lang="en-US" dirty="0"/>
              <a:t>Military</a:t>
            </a:r>
          </a:p>
          <a:p>
            <a:pPr algn="just"/>
            <a:endParaRPr lang="en-US" dirty="0"/>
          </a:p>
          <a:p>
            <a:pPr algn="just"/>
            <a:endParaRPr lang="en-US" dirty="0"/>
          </a:p>
        </p:txBody>
      </p:sp>
      <p:sp>
        <p:nvSpPr>
          <p:cNvPr id="6" name="Inhaltsplatzhalter 2">
            <a:extLst>
              <a:ext uri="{FF2B5EF4-FFF2-40B4-BE49-F238E27FC236}">
                <a16:creationId xmlns:a16="http://schemas.microsoft.com/office/drawing/2014/main" id="{A0492982-9A4E-4F7C-824C-C69EE2E535A3}"/>
              </a:ext>
            </a:extLst>
          </p:cNvPr>
          <p:cNvSpPr txBox="1">
            <a:spLocks/>
          </p:cNvSpPr>
          <p:nvPr/>
        </p:nvSpPr>
        <p:spPr>
          <a:xfrm>
            <a:off x="6668958" y="1253372"/>
            <a:ext cx="2813748" cy="4510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000"/>
              </a:buClr>
              <a:buFont typeface="Wingdings" panose="05000000000000000000" pitchFamily="2" charset="2"/>
              <a:buChar char="§"/>
              <a:defRPr sz="2800" kern="1200">
                <a:solidFill>
                  <a:schemeClr val="tx1"/>
                </a:solidFill>
                <a:latin typeface="Calibri" panose="020F0502020204030204" pitchFamily="34" charset="0"/>
                <a:ea typeface="BatangChe" panose="02030609000101010101" pitchFamily="49" charset="-127"/>
                <a:cs typeface="+mn-cs"/>
              </a:defRPr>
            </a:lvl1pPr>
            <a:lvl2pPr marL="685800" indent="-228600" algn="l" defTabSz="914400" rtl="0" eaLnBrk="1" latinLnBrk="0" hangingPunct="1">
              <a:lnSpc>
                <a:spcPct val="90000"/>
              </a:lnSpc>
              <a:spcBef>
                <a:spcPts val="500"/>
              </a:spcBef>
              <a:buClr>
                <a:srgbClr val="FFC000"/>
              </a:buClr>
              <a:buFont typeface="Wingdings" panose="05000000000000000000" pitchFamily="2" charset="2"/>
              <a:buChar char="§"/>
              <a:defRPr sz="2400" kern="1200">
                <a:solidFill>
                  <a:schemeClr val="tx1"/>
                </a:solidFill>
                <a:latin typeface="Calibri" panose="020F0502020204030204" pitchFamily="34" charset="0"/>
                <a:ea typeface="BatangChe" panose="02030609000101010101" pitchFamily="49" charset="-127"/>
                <a:cs typeface="+mn-cs"/>
              </a:defRPr>
            </a:lvl2pPr>
            <a:lvl3pPr marL="1143000" indent="-228600" algn="l" defTabSz="914400" rtl="0" eaLnBrk="1" latinLnBrk="0" hangingPunct="1">
              <a:lnSpc>
                <a:spcPct val="90000"/>
              </a:lnSpc>
              <a:spcBef>
                <a:spcPts val="500"/>
              </a:spcBef>
              <a:buClr>
                <a:srgbClr val="FFC000"/>
              </a:buClr>
              <a:buFont typeface="Wingdings" panose="05000000000000000000" pitchFamily="2" charset="2"/>
              <a:buChar char="§"/>
              <a:defRPr sz="2000" kern="1200">
                <a:solidFill>
                  <a:schemeClr val="tx1"/>
                </a:solidFill>
                <a:latin typeface="Calibri" panose="020F0502020204030204" pitchFamily="34" charset="0"/>
                <a:ea typeface="BatangChe" panose="02030609000101010101" pitchFamily="49" charset="-127"/>
                <a:cs typeface="+mn-cs"/>
              </a:defRPr>
            </a:lvl3pPr>
            <a:lvl4pPr marL="16002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tx1"/>
                </a:solidFill>
                <a:latin typeface="Calibri" panose="020F0502020204030204" pitchFamily="34" charset="0"/>
                <a:ea typeface="BatangChe" panose="02030609000101010101" pitchFamily="49" charset="-127"/>
                <a:cs typeface="+mn-cs"/>
              </a:defRPr>
            </a:lvl4pPr>
            <a:lvl5pPr marL="2057400" indent="-228600" algn="l" defTabSz="914400" rtl="0" eaLnBrk="1" latinLnBrk="0" hangingPunct="1">
              <a:lnSpc>
                <a:spcPct val="90000"/>
              </a:lnSpc>
              <a:spcBef>
                <a:spcPts val="500"/>
              </a:spcBef>
              <a:buClr>
                <a:srgbClr val="FFC000"/>
              </a:buClr>
              <a:buFont typeface="Wingdings" panose="05000000000000000000" pitchFamily="2" charset="2"/>
              <a:buChar char="§"/>
              <a:defRPr sz="1800" kern="1200">
                <a:solidFill>
                  <a:schemeClr val="tx1"/>
                </a:solidFill>
                <a:latin typeface="Calibri" panose="020F0502020204030204" pitchFamily="34" charset="0"/>
                <a:ea typeface="BatangChe" panose="02030609000101010101" pitchFamily="49"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Manufacturing</a:t>
            </a:r>
          </a:p>
          <a:p>
            <a:pPr algn="just"/>
            <a:endParaRPr lang="en-US" dirty="0"/>
          </a:p>
          <a:p>
            <a:pPr algn="just"/>
            <a:endParaRPr lang="en-US" dirty="0"/>
          </a:p>
        </p:txBody>
      </p:sp>
      <p:pic>
        <p:nvPicPr>
          <p:cNvPr id="11" name="Picture 10" descr="A picture containing text, sky, ground, road&#10;&#10;Description automatically generated">
            <a:extLst>
              <a:ext uri="{FF2B5EF4-FFF2-40B4-BE49-F238E27FC236}">
                <a16:creationId xmlns:a16="http://schemas.microsoft.com/office/drawing/2014/main" id="{78206D04-2D7A-47AA-897B-D951DF06A1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290" y="2105134"/>
            <a:ext cx="3322594" cy="2237362"/>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F72134BF-A1B2-4020-B196-E6D7D66CC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115" y="1907012"/>
            <a:ext cx="7063309" cy="2633605"/>
          </a:xfrm>
          <a:prstGeom prst="rect">
            <a:avLst/>
          </a:prstGeom>
        </p:spPr>
      </p:pic>
      <p:sp>
        <p:nvSpPr>
          <p:cNvPr id="14" name="TextBox 13">
            <a:extLst>
              <a:ext uri="{FF2B5EF4-FFF2-40B4-BE49-F238E27FC236}">
                <a16:creationId xmlns:a16="http://schemas.microsoft.com/office/drawing/2014/main" id="{747F47C0-6242-48BC-ACCD-2451D3144B28}"/>
              </a:ext>
            </a:extLst>
          </p:cNvPr>
          <p:cNvSpPr txBox="1"/>
          <p:nvPr/>
        </p:nvSpPr>
        <p:spPr>
          <a:xfrm>
            <a:off x="1293779" y="5126477"/>
            <a:ext cx="3608961" cy="369332"/>
          </a:xfrm>
          <a:prstGeom prst="rect">
            <a:avLst/>
          </a:prstGeom>
          <a:noFill/>
        </p:spPr>
        <p:txBody>
          <a:bodyPr wrap="square" rtlCol="0">
            <a:spAutoFit/>
          </a:bodyPr>
          <a:lstStyle/>
          <a:p>
            <a:r>
              <a:rPr lang="pt-PT" dirty="0"/>
              <a:t>And many more...</a:t>
            </a:r>
          </a:p>
        </p:txBody>
      </p:sp>
    </p:spTree>
    <p:extLst>
      <p:ext uri="{BB962C8B-B14F-4D97-AF65-F5344CB8AC3E}">
        <p14:creationId xmlns:p14="http://schemas.microsoft.com/office/powerpoint/2010/main" val="56953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Examples</a:t>
            </a:r>
          </a:p>
        </p:txBody>
      </p:sp>
      <p:pic>
        <p:nvPicPr>
          <p:cNvPr id="7" name="Online Media 6" title="Realtime Multi-Person 2D Human Pose Estimation using Part Affinity Fields, CVPR 2017 Oral">
            <a:hlinkClick r:id="" action="ppaction://media"/>
            <a:extLst>
              <a:ext uri="{FF2B5EF4-FFF2-40B4-BE49-F238E27FC236}">
                <a16:creationId xmlns:a16="http://schemas.microsoft.com/office/drawing/2014/main" id="{E5930252-0A13-4C41-95B1-178187FD1CDC}"/>
              </a:ext>
            </a:extLst>
          </p:cNvPr>
          <p:cNvPicPr>
            <a:picLocks noGrp="1" noRot="1" noChangeAspect="1"/>
          </p:cNvPicPr>
          <p:nvPr>
            <p:ph idx="1"/>
            <a:videoFile r:link="rId1"/>
          </p:nvPr>
        </p:nvPicPr>
        <p:blipFill>
          <a:blip r:embed="rId3"/>
          <a:stretch>
            <a:fillRect/>
          </a:stretch>
        </p:blipFill>
        <p:spPr>
          <a:xfrm>
            <a:off x="1902332" y="1059763"/>
            <a:ext cx="8387336" cy="4738474"/>
          </a:xfrm>
          <a:prstGeom prst="rect">
            <a:avLst/>
          </a:prstGeom>
        </p:spPr>
      </p:pic>
    </p:spTree>
    <p:extLst>
      <p:ext uri="{BB962C8B-B14F-4D97-AF65-F5344CB8AC3E}">
        <p14:creationId xmlns:p14="http://schemas.microsoft.com/office/powerpoint/2010/main" val="197351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Example of the ethical problem in AI</a:t>
            </a:r>
          </a:p>
        </p:txBody>
      </p:sp>
      <p:pic>
        <p:nvPicPr>
          <p:cNvPr id="5" name="Online Media 4" title="You Won￢ﾀﾙt Believe What Obama Says In This Video! ￰ﾟﾘﾉ">
            <a:hlinkClick r:id="" action="ppaction://media"/>
            <a:extLst>
              <a:ext uri="{FF2B5EF4-FFF2-40B4-BE49-F238E27FC236}">
                <a16:creationId xmlns:a16="http://schemas.microsoft.com/office/drawing/2014/main" id="{6FC93093-4405-45A6-B46A-E62DA989954C}"/>
              </a:ext>
            </a:extLst>
          </p:cNvPr>
          <p:cNvPicPr>
            <a:picLocks noGrp="1" noRot="1" noChangeAspect="1"/>
          </p:cNvPicPr>
          <p:nvPr>
            <p:ph idx="1"/>
            <a:videoFile r:link="rId1"/>
          </p:nvPr>
        </p:nvPicPr>
        <p:blipFill>
          <a:blip r:embed="rId3"/>
          <a:stretch>
            <a:fillRect/>
          </a:stretch>
        </p:blipFill>
        <p:spPr>
          <a:xfrm>
            <a:off x="1902331" y="1129118"/>
            <a:ext cx="8387337" cy="4738474"/>
          </a:xfrm>
          <a:prstGeom prst="rect">
            <a:avLst/>
          </a:prstGeom>
        </p:spPr>
      </p:pic>
    </p:spTree>
    <p:extLst>
      <p:ext uri="{BB962C8B-B14F-4D97-AF65-F5344CB8AC3E}">
        <p14:creationId xmlns:p14="http://schemas.microsoft.com/office/powerpoint/2010/main" val="271150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3818914"/>
          </a:xfrm>
        </p:spPr>
        <p:txBody>
          <a:bodyPr>
            <a:normAutofit fontScale="90000"/>
          </a:bodyPr>
          <a:lstStyle/>
          <a:p>
            <a:r>
              <a:rPr lang="de-DE" b="1" dirty="0">
                <a:solidFill>
                  <a:srgbClr val="FFC000"/>
                </a:solidFill>
              </a:rPr>
              <a:t>In order to get to the point where we are developing advanced AI algorithms, we need to undestand the roots...</a:t>
            </a:r>
            <a:endParaRPr lang="de-DE" sz="4400" b="1" dirty="0">
              <a:solidFill>
                <a:srgbClr val="FFC000"/>
              </a:solidFill>
            </a:endParaRPr>
          </a:p>
        </p:txBody>
      </p:sp>
    </p:spTree>
    <p:extLst>
      <p:ext uri="{BB962C8B-B14F-4D97-AF65-F5344CB8AC3E}">
        <p14:creationId xmlns:p14="http://schemas.microsoft.com/office/powerpoint/2010/main" val="182466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What is a digital image?</a:t>
            </a:r>
          </a:p>
        </p:txBody>
      </p:sp>
      <p:sp>
        <p:nvSpPr>
          <p:cNvPr id="3" name="Inhaltsplatzhalter 2"/>
          <p:cNvSpPr>
            <a:spLocks noGrp="1"/>
          </p:cNvSpPr>
          <p:nvPr>
            <p:ph idx="1"/>
          </p:nvPr>
        </p:nvSpPr>
        <p:spPr>
          <a:xfrm>
            <a:off x="650421" y="1195754"/>
            <a:ext cx="10891157" cy="4510454"/>
          </a:xfrm>
        </p:spPr>
        <p:txBody>
          <a:bodyPr>
            <a:normAutofit/>
          </a:bodyPr>
          <a:lstStyle/>
          <a:p>
            <a:pPr algn="just"/>
            <a:r>
              <a:rPr lang="en-US" dirty="0"/>
              <a:t>A digital image is a representation of a real image as a set of numbers that can be stored and handled by a digital computer. In order to translate the image into numbers, it is divided into small areas called pixels (picture elements). </a:t>
            </a:r>
          </a:p>
          <a:p>
            <a:pPr algn="just"/>
            <a:r>
              <a:rPr lang="en-US" dirty="0"/>
              <a:t>For each pixel, the imaging device records a number, or a small set of numbers, that describe some property of this pixel, such as its brightness (the intensity of the light) or its color. The numbers are arranged in an array of rows and columns that correspond to the vertical and horizontal positions of the pixels in the image.</a:t>
            </a:r>
          </a:p>
        </p:txBody>
      </p:sp>
      <p:sp>
        <p:nvSpPr>
          <p:cNvPr id="5" name="TextBox 4">
            <a:extLst>
              <a:ext uri="{FF2B5EF4-FFF2-40B4-BE49-F238E27FC236}">
                <a16:creationId xmlns:a16="http://schemas.microsoft.com/office/drawing/2014/main" id="{BF2121E9-B721-428F-9D84-9F42E07BF1B2}"/>
              </a:ext>
            </a:extLst>
          </p:cNvPr>
          <p:cNvSpPr txBox="1"/>
          <p:nvPr/>
        </p:nvSpPr>
        <p:spPr>
          <a:xfrm>
            <a:off x="6995955" y="5257800"/>
            <a:ext cx="4545623" cy="461665"/>
          </a:xfrm>
          <a:prstGeom prst="rect">
            <a:avLst/>
          </a:prstGeom>
          <a:noFill/>
        </p:spPr>
        <p:txBody>
          <a:bodyPr wrap="square" rtlCol="0">
            <a:spAutoFit/>
          </a:bodyPr>
          <a:lstStyle/>
          <a:p>
            <a:r>
              <a:rPr lang="pt-PT" sz="1200" dirty="0"/>
              <a:t>Reference: https://www.encyclopedia.com/computing/news-wires-white-papers-and-books/digital-images</a:t>
            </a:r>
          </a:p>
        </p:txBody>
      </p:sp>
    </p:spTree>
    <p:extLst>
      <p:ext uri="{BB962C8B-B14F-4D97-AF65-F5344CB8AC3E}">
        <p14:creationId xmlns:p14="http://schemas.microsoft.com/office/powerpoint/2010/main" val="4112577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1325</Words>
  <Application>Microsoft Office PowerPoint</Application>
  <PresentationFormat>Widescreen</PresentationFormat>
  <Paragraphs>120</Paragraphs>
  <Slides>33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Helvetica</vt:lpstr>
      <vt:lpstr>Lato</vt:lpstr>
      <vt:lpstr>Wingdings</vt:lpstr>
      <vt:lpstr>Office Theme</vt:lpstr>
      <vt:lpstr>Computer Vision Introduction</vt:lpstr>
      <vt:lpstr>What is Computer Vision?</vt:lpstr>
      <vt:lpstr>History of Computer Vision</vt:lpstr>
      <vt:lpstr>Fields where Computer Vision is used</vt:lpstr>
      <vt:lpstr>Fields where Computer Vision is used</vt:lpstr>
      <vt:lpstr>Examples</vt:lpstr>
      <vt:lpstr>Example of the ethical problem in AI</vt:lpstr>
      <vt:lpstr>In order to get to the point where we are developing advanced AI algorithms, we need to undestand the roots...</vt:lpstr>
      <vt:lpstr>What is a digital image?</vt:lpstr>
      <vt:lpstr>RGB format</vt:lpstr>
      <vt:lpstr>RGB format</vt:lpstr>
      <vt:lpstr>Alternative representations of RGB</vt:lpstr>
      <vt:lpstr>If you look closer to a LCD display...</vt:lpstr>
      <vt:lpstr>Now, let‘s learn some algorithms...</vt:lpstr>
      <vt:lpstr>2D Convolution</vt:lpstr>
      <vt:lpstr>Blur/Smoth</vt:lpstr>
      <vt:lpstr>There are so many filters...</vt:lpstr>
      <vt:lpstr>Morphological Operations</vt:lpstr>
      <vt:lpstr>Histogram Equalization</vt:lpstr>
      <vt:lpstr>Canny Edge Detection</vt:lpstr>
      <vt:lpstr>Harris Corner Detection</vt:lpstr>
      <vt:lpstr>Hough Circle Transform</vt:lpstr>
      <vt:lpstr>Background Subtraction</vt:lpstr>
      <vt:lpstr>Template Matching</vt:lpstr>
      <vt:lpstr>Object Tracking (by color)</vt:lpstr>
      <vt:lpstr>Face Detection (Haar Cascades)</vt:lpstr>
      <vt:lpstr>This so far were algorithms within was what is called „traditional computer vision techniques“. Now let‘s take a look of machine learning techniques.</vt:lpstr>
      <vt:lpstr>Traditional Computer Vision vs Deep Learning</vt:lpstr>
      <vt:lpstr>Convolutional Neural Networks (CNNs)</vt:lpstr>
      <vt:lpstr>Convolutional Neural Networks (CNNs)</vt:lpstr>
      <vt:lpstr>Deep Learning architectures are complex and hard to analyze!</vt:lpstr>
      <vt:lpstr>If you feel interested about learning more CV we suggest: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dkoll</dc:creator>
  <cp:lastModifiedBy>Daniel Lopes</cp:lastModifiedBy>
  <cp:revision>132</cp:revision>
  <dcterms:created xsi:type="dcterms:W3CDTF">2017-07-19T13:03:57Z</dcterms:created>
  <dcterms:modified xsi:type="dcterms:W3CDTF">2021-05-13T14:54:27Z</dcterms:modified>
</cp:coreProperties>
</file>